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702" r:id="rId2"/>
    <p:sldMasterId id="2147483674" r:id="rId3"/>
    <p:sldMasterId id="2147483677" r:id="rId4"/>
  </p:sldMasterIdLst>
  <p:notesMasterIdLst>
    <p:notesMasterId r:id="rId33"/>
  </p:notesMasterIdLst>
  <p:sldIdLst>
    <p:sldId id="419" r:id="rId5"/>
    <p:sldId id="604" r:id="rId6"/>
    <p:sldId id="602" r:id="rId7"/>
    <p:sldId id="605" r:id="rId8"/>
    <p:sldId id="632" r:id="rId9"/>
    <p:sldId id="608" r:id="rId10"/>
    <p:sldId id="628" r:id="rId11"/>
    <p:sldId id="629" r:id="rId12"/>
    <p:sldId id="630" r:id="rId13"/>
    <p:sldId id="631" r:id="rId14"/>
    <p:sldId id="633" r:id="rId15"/>
    <p:sldId id="607" r:id="rId16"/>
    <p:sldId id="609" r:id="rId17"/>
    <p:sldId id="619" r:id="rId18"/>
    <p:sldId id="610" r:id="rId19"/>
    <p:sldId id="618" r:id="rId20"/>
    <p:sldId id="613" r:id="rId21"/>
    <p:sldId id="614" r:id="rId22"/>
    <p:sldId id="611" r:id="rId23"/>
    <p:sldId id="621" r:id="rId24"/>
    <p:sldId id="634" r:id="rId25"/>
    <p:sldId id="636" r:id="rId26"/>
    <p:sldId id="637" r:id="rId27"/>
    <p:sldId id="638" r:id="rId28"/>
    <p:sldId id="635" r:id="rId29"/>
    <p:sldId id="622" r:id="rId30"/>
    <p:sldId id="606" r:id="rId31"/>
    <p:sldId id="639" r:id="rId32"/>
  </p:sldIdLst>
  <p:sldSz cx="18288000" cy="10287000"/>
  <p:notesSz cx="6858000" cy="9144000"/>
  <p:defaultTextStyle>
    <a:defPPr>
      <a:defRPr lang="uk-UA"/>
    </a:defPPr>
    <a:lvl1pPr marL="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5"/>
    <a:srgbClr val="00F617"/>
    <a:srgbClr val="1FBAD7"/>
    <a:srgbClr val="0A091B"/>
    <a:srgbClr val="64D4EA"/>
    <a:srgbClr val="4CCCE6"/>
    <a:srgbClr val="6CD5EA"/>
    <a:srgbClr val="2BC3E1"/>
    <a:srgbClr val="57CFE7"/>
    <a:srgbClr val="AAC4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30" autoAdjust="0"/>
    <p:restoredTop sz="62864" autoAdjust="0"/>
  </p:normalViewPr>
  <p:slideViewPr>
    <p:cSldViewPr>
      <p:cViewPr>
        <p:scale>
          <a:sx n="60" d="100"/>
          <a:sy n="60" d="100"/>
        </p:scale>
        <p:origin x="692" y="292"/>
      </p:cViewPr>
      <p:guideLst>
        <p:guide orient="horz" pos="3240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-865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27185-10FB-4A57-B3F0-45136A811A24}" type="datetimeFigureOut">
              <a:rPr lang="uk-UA" smtClean="0"/>
              <a:t>08.06.2017</a:t>
            </a:fld>
            <a:endParaRPr lang="uk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C3A12-1E0F-412B-B376-8089A55D946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67216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JOKES:</a:t>
            </a:r>
          </a:p>
          <a:p>
            <a:endParaRPr lang="en-US" dirty="0"/>
          </a:p>
          <a:p>
            <a:r>
              <a:rPr lang="en-US" dirty="0"/>
              <a:t>This should only take a few hours.</a:t>
            </a:r>
          </a:p>
          <a:p>
            <a:r>
              <a:rPr lang="en-US" dirty="0"/>
              <a:t>Around the world, around the world. Around the world, around the world. Now Daft Punk is stuck in your head.</a:t>
            </a:r>
          </a:p>
          <a:p>
            <a:r>
              <a:rPr lang="en-US" dirty="0"/>
              <a:t>It’s a test for a web page. Duh.</a:t>
            </a:r>
          </a:p>
          <a:p>
            <a:r>
              <a:rPr lang="en-US" dirty="0"/>
              <a:t>Whoa… That’s some cool animation.</a:t>
            </a:r>
          </a:p>
          <a:p>
            <a:r>
              <a:rPr lang="en-US" dirty="0"/>
              <a:t>It’s got a face only a mother could love.</a:t>
            </a:r>
          </a:p>
          <a:p>
            <a:r>
              <a:rPr lang="en-US" dirty="0"/>
              <a:t>Finally, this guy gets to some real content!</a:t>
            </a:r>
          </a:p>
          <a:p>
            <a:r>
              <a:rPr lang="en-US" dirty="0"/>
              <a:t>Is every slide going to have one of these lame jokes?</a:t>
            </a:r>
          </a:p>
          <a:p>
            <a:r>
              <a:rPr lang="en-US" dirty="0"/>
              <a:t>There are 10 kinds of people in the world. Those that understand binary, and those that don’t.</a:t>
            </a:r>
          </a:p>
          <a:p>
            <a:r>
              <a:rPr lang="en-US" dirty="0"/>
              <a:t>This color is #BADA55.</a:t>
            </a:r>
          </a:p>
          <a:p>
            <a:r>
              <a:rPr lang="en-US" dirty="0"/>
              <a:t>Fun Fact: The word “algorithm” was coined in tribute to Al Gore’s contribution to computer science.</a:t>
            </a:r>
          </a:p>
          <a:p>
            <a:r>
              <a:rPr lang="en-US" dirty="0"/>
              <a:t>["hip", "hip"] // first one to figure this one out and shout it out loud wins</a:t>
            </a:r>
          </a:p>
          <a:p>
            <a:r>
              <a:rPr lang="en-US" dirty="0"/>
              <a:t>Ugh. I hate shaving. Beards should have been designed as an opt-in feature.</a:t>
            </a:r>
          </a:p>
          <a:p>
            <a:r>
              <a:rPr lang="en-US" dirty="0"/>
              <a:t>1f u c4n r34d th1s u r34lly n33d t0 g0 out51d3.</a:t>
            </a:r>
          </a:p>
          <a:p>
            <a:r>
              <a:rPr lang="en-US" dirty="0"/>
              <a:t>Something witty goes here.</a:t>
            </a:r>
          </a:p>
          <a:p>
            <a:r>
              <a:rPr lang="en-US" dirty="0"/>
              <a:t>To understand what recursion is, you must first understand recursion.</a:t>
            </a:r>
          </a:p>
          <a:p>
            <a:r>
              <a:rPr lang="en-US" dirty="0"/>
              <a:t>Oct 31 == Dec 25, so Halloween is Christmas.</a:t>
            </a:r>
          </a:p>
          <a:p>
            <a:r>
              <a:rPr lang="en-US" dirty="0"/>
              <a:t>These jokes aren’t bad. They’re in “beta”.</a:t>
            </a:r>
          </a:p>
          <a:p>
            <a:r>
              <a:rPr lang="en-US" dirty="0"/>
              <a:t>Send complaints to: trash@molnar.com</a:t>
            </a:r>
          </a:p>
          <a:p>
            <a:endParaRPr lang="en-US" dirty="0"/>
          </a:p>
          <a:p>
            <a:r>
              <a:rPr lang="en-US" dirty="0"/>
              <a:t>Two bytes meet. The first byte asks, “Are you ill?” The second byte replies, “No, just feeling a bit off.”</a:t>
            </a:r>
          </a:p>
          <a:p>
            <a:endParaRPr lang="en-US" dirty="0"/>
          </a:p>
          <a:p>
            <a:r>
              <a:rPr lang="en-US" dirty="0"/>
              <a:t>Programming is 10% science, 20% ingenuity, and 70% getting the ingenuity to work with the science.</a:t>
            </a:r>
          </a:p>
          <a:p>
            <a:endParaRPr lang="en-US" dirty="0"/>
          </a:p>
          <a:p>
            <a:r>
              <a:rPr lang="en-US" dirty="0"/>
              <a:t>Have you heard about the new Cray super computer?  It’s so fast, it executes an infinite loop in 6 seconds.</a:t>
            </a:r>
          </a:p>
          <a:p>
            <a:endParaRPr lang="en-US" dirty="0"/>
          </a:p>
          <a:p>
            <a:r>
              <a:rPr lang="en-US" dirty="0"/>
              <a:t>The generation of random numbers is too important to be left to chance.</a:t>
            </a:r>
          </a:p>
          <a:p>
            <a:endParaRPr lang="en-US" dirty="0"/>
          </a:p>
          <a:p>
            <a:r>
              <a:rPr lang="en-US" dirty="0"/>
              <a:t>A common programming solution is to use threads. But then, two ‘</a:t>
            </a:r>
            <a:r>
              <a:rPr lang="en-US" dirty="0" err="1"/>
              <a:t>llyou</a:t>
            </a:r>
            <a:r>
              <a:rPr lang="en-US" dirty="0"/>
              <a:t> </a:t>
            </a:r>
            <a:r>
              <a:rPr lang="en-US" dirty="0" err="1"/>
              <a:t>hav</a:t>
            </a:r>
            <a:r>
              <a:rPr lang="en-US" dirty="0"/>
              <a:t> </a:t>
            </a:r>
            <a:r>
              <a:rPr lang="en-US" dirty="0" err="1"/>
              <a:t>erpoblesm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#titanic { float: none; bottom: 0; }</a:t>
            </a:r>
          </a:p>
          <a:p>
            <a:r>
              <a:rPr lang="en-US" dirty="0"/>
              <a:t>#wife { right: 100%; margin: 0; 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65074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21625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14231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536868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206373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378938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234416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293650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110245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835574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28587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152001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20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603180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21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437440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22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22674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23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355567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24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67462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25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211368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26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99081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27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630049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28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58784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42449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89267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03931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story of how on </a:t>
            </a:r>
            <a:r>
              <a:rPr lang="en-US" dirty="0" err="1"/>
              <a:t>On</a:t>
            </a:r>
            <a:r>
              <a:rPr lang="en-US" dirty="0"/>
              <a:t> June</a:t>
            </a:r>
            <a:r>
              <a:rPr lang="en-US" baseline="0" dirty="0"/>
              <a:t> 4</a:t>
            </a:r>
            <a:r>
              <a:rPr lang="en-US" baseline="30000" dirty="0"/>
              <a:t>th</a:t>
            </a:r>
            <a:r>
              <a:rPr lang="en-US" baseline="0" dirty="0"/>
              <a:t> at the homer soda festival I was going to use my app</a:t>
            </a:r>
          </a:p>
          <a:p>
            <a:endParaRPr lang="en-US" baseline="0" dirty="0"/>
          </a:p>
          <a:p>
            <a:r>
              <a:rPr lang="en-US" baseline="0" dirty="0"/>
              <a:t>Let me show you the 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12285D-B62D-0345-9A0E-5D91D31CA9B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8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76911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12755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89391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703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2532888" y="2587752"/>
            <a:ext cx="2706624" cy="2706624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3029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502152" y="2587752"/>
            <a:ext cx="2706624" cy="2706624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0022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6053328" y="2633472"/>
            <a:ext cx="2450592" cy="2450592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9784080" y="2633472"/>
            <a:ext cx="2450592" cy="2450592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5923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300984" y="2715768"/>
            <a:ext cx="2450592" cy="2450592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7918704" y="2715768"/>
            <a:ext cx="2450592" cy="2450592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12527280" y="2715768"/>
            <a:ext cx="2450592" cy="2450592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5280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2" grpId="0" animBg="1"/>
    </p:bldLst>
  </p:timing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337560" y="2935224"/>
            <a:ext cx="1591056" cy="1591056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3337560" y="5980176"/>
            <a:ext cx="1591056" cy="1591056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9811512" y="2935224"/>
            <a:ext cx="1591056" cy="1591056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9811512" y="5981700"/>
            <a:ext cx="1591056" cy="1591056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4635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25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2" grpId="0" animBg="1"/>
      <p:bldP spid="13" grpId="0" animBg="1"/>
    </p:bldLst>
  </p:timing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2860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2860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2860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1148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41148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9436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59436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59436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9733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125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125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125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2" grpId="0"/>
      <p:bldP spid="14" grpId="0"/>
      <p:bldP spid="15" grpId="0"/>
      <p:bldP spid="16" grpId="0"/>
      <p:bldP spid="17" grpId="0"/>
    </p:bld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8288000" cy="10287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3604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-SLIDE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10287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16453752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-SLIDE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44000" y="0"/>
            <a:ext cx="9144000" cy="10287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30331834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-SLIDE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273552" y="2779776"/>
            <a:ext cx="1444752" cy="1444752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13780008" y="5779008"/>
            <a:ext cx="1444752" cy="1444752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2653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9629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-SLIDE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772400" y="2093976"/>
            <a:ext cx="2743200" cy="2743200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9411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-SLIDE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0" y="9081407"/>
            <a:ext cx="1085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499616" y="3346704"/>
            <a:ext cx="3593592" cy="3593592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3268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-SLIDE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2400300"/>
            <a:ext cx="18288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91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-SLIDE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0" y="9081407"/>
            <a:ext cx="1085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144000" y="2400300"/>
            <a:ext cx="9144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9197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-SLIDE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0" y="9081407"/>
            <a:ext cx="1085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2400300"/>
            <a:ext cx="9144000" cy="5486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8934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IMG-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44000" y="0"/>
            <a:ext cx="9144000" cy="10287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Box 5"/>
          <p:cNvSpPr txBox="1"/>
          <p:nvPr userDrawn="1"/>
        </p:nvSpPr>
        <p:spPr>
          <a:xfrm>
            <a:off x="876300" y="9081407"/>
            <a:ext cx="1085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950923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-SLIDE OPT-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10287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98869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7"/>
          <p:cNvSpPr>
            <a:spLocks noGrp="1"/>
          </p:cNvSpPr>
          <p:nvPr>
            <p:ph type="title" hasCustomPrompt="1"/>
          </p:nvPr>
        </p:nvSpPr>
        <p:spPr>
          <a:xfrm>
            <a:off x="100584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TextBox 5"/>
          <p:cNvSpPr txBox="1"/>
          <p:nvPr userDrawn="1"/>
        </p:nvSpPr>
        <p:spPr>
          <a:xfrm>
            <a:off x="10058400" y="9081407"/>
            <a:ext cx="1085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9886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693045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4103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212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0" y="9081407"/>
            <a:ext cx="1085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06040" y="3255264"/>
            <a:ext cx="2542032" cy="45262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0571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2094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138928" y="3648456"/>
            <a:ext cx="2075688" cy="375818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563624" y="3648456"/>
            <a:ext cx="2075688" cy="375818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0" y="9081407"/>
            <a:ext cx="1085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163824" y="3355848"/>
            <a:ext cx="2423160" cy="4315968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1317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/>
      <p:bldP spid="10" grpId="1"/>
      <p:bldP spid="6" grpId="1"/>
    </p:bldLst>
  </p:timing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0" y="9081407"/>
            <a:ext cx="1085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06040" y="2999232"/>
            <a:ext cx="3730752" cy="49834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8822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0" y="9081407"/>
            <a:ext cx="1085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51760" y="2990088"/>
            <a:ext cx="6400800" cy="394106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6477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0" y="9081407"/>
            <a:ext cx="1085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438144" y="3054096"/>
            <a:ext cx="5276088" cy="325526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4707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0" y="9081407"/>
            <a:ext cx="1085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121408" y="2953512"/>
            <a:ext cx="6519672" cy="3730752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6257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0" y="9081407"/>
            <a:ext cx="1085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002536" y="2788920"/>
            <a:ext cx="7178040" cy="4105656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6213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0" y="9081407"/>
            <a:ext cx="1085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961888" y="2441448"/>
            <a:ext cx="5705856" cy="324612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657600" y="5753100"/>
            <a:ext cx="685800" cy="121615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690872" y="4754880"/>
            <a:ext cx="1645920" cy="217627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1055096" y="4334256"/>
            <a:ext cx="3886200" cy="240487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0917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 OPT-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0" y="9081407"/>
            <a:ext cx="1085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807208" y="3200400"/>
            <a:ext cx="3886200" cy="3886200"/>
          </a:xfrm>
          <a:prstGeom prst="rect">
            <a:avLst/>
          </a:prstGeom>
          <a:effectLst>
            <a:outerShdw blurRad="292100" dist="38100" dir="5400000" algn="t" rotWithShape="0">
              <a:schemeClr val="accent1">
                <a:alpha val="67000"/>
              </a:schemeClr>
            </a:outerShdw>
          </a:effectLst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3799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 OPT-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0" y="9081407"/>
            <a:ext cx="1085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29384" y="3218688"/>
            <a:ext cx="2423160" cy="4315968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1615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 OPT-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0" y="9081407"/>
            <a:ext cx="1085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901952" y="3584448"/>
            <a:ext cx="2194560" cy="3886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468112" y="3584448"/>
            <a:ext cx="2194560" cy="3886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3520440" y="3264408"/>
            <a:ext cx="2542032" cy="45262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2568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O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143500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8352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 OPT-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0" y="9081407"/>
            <a:ext cx="1085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624328" y="2990088"/>
            <a:ext cx="3730752" cy="49834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155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 OPT-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0" y="9081407"/>
            <a:ext cx="1085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905500" y="2628900"/>
            <a:ext cx="6477000" cy="3962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8286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 OPT-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0" y="9081407"/>
            <a:ext cx="1085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655064" y="2788920"/>
            <a:ext cx="6967728" cy="3986784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7309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 OPT-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5596128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0" y="9081407"/>
            <a:ext cx="1085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846320" y="3200400"/>
            <a:ext cx="8622792" cy="484632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3085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FOLIO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87552" y="2478024"/>
            <a:ext cx="9052560" cy="5998464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0" y="9081407"/>
            <a:ext cx="1085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 dirty="0"/>
              <a:t>page</a:t>
            </a:r>
          </a:p>
          <a:p>
            <a:pPr algn="l"/>
            <a:r>
              <a:rPr lang="en-US" dirty="0"/>
              <a:t>0</a:t>
            </a:r>
            <a:fld id="{37D409AB-2201-4E18-8A34-C31753AD9B06}" type="slidenum">
              <a:rPr smtClean="0"/>
              <a:pPr algn="l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734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FOLIO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0" y="9081407"/>
            <a:ext cx="1085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71600" y="2400300"/>
            <a:ext cx="7315200" cy="54864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601200" y="2400300"/>
            <a:ext cx="7315200" cy="54864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7234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FOLIO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0" y="9081407"/>
            <a:ext cx="1085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57300" y="2752623"/>
            <a:ext cx="5029200" cy="27432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001500" y="2752623"/>
            <a:ext cx="5029200" cy="27432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629400" y="2752623"/>
            <a:ext cx="5029200" cy="27432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1674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FOLIO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0" y="9081407"/>
            <a:ext cx="1085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57300" y="2400300"/>
            <a:ext cx="5029200" cy="50292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001500" y="2400300"/>
            <a:ext cx="5029200" cy="50292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629400" y="2400300"/>
            <a:ext cx="5029200" cy="50292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0099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FOLIO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0" y="9081407"/>
            <a:ext cx="1085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2860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2860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2860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1148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41148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943600" y="24048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59436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5943600" y="60624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4114800" y="4233672"/>
            <a:ext cx="1828800" cy="1828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4850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125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125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125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7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125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2" grpId="0"/>
      <p:bldP spid="14" grpId="0"/>
      <p:bldP spid="15" grpId="0"/>
      <p:bldP spid="16" grpId="0"/>
      <p:bldP spid="17" grpId="0"/>
      <p:bldP spid="18" grpId="0"/>
    </p:bldLst>
  </p:timing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FOLIO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0" y="9081407"/>
            <a:ext cx="1085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6576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6576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3152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3152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09728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09728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4630400" y="2400300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4630400" y="5148072"/>
            <a:ext cx="3657600" cy="27432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984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25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125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125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125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125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7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125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7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125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10" name="Rectangle 9"/>
          <p:cNvSpPr/>
          <p:nvPr userDrawn="1"/>
        </p:nvSpPr>
        <p:spPr>
          <a:xfrm>
            <a:off x="0" y="2400300"/>
            <a:ext cx="18288000" cy="5486400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5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FOLIO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0" y="9081407"/>
            <a:ext cx="1085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2400300"/>
            <a:ext cx="4572000" cy="27432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572000" y="2400300"/>
            <a:ext cx="4572000" cy="27432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5148072"/>
            <a:ext cx="4572000" cy="27432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572000" y="5148072"/>
            <a:ext cx="4572000" cy="27432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20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767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25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  <p:bldP spid="15" grpId="0"/>
    </p:bldLst>
  </p:timing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FOLIO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0" y="9081407"/>
            <a:ext cx="1085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51435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2000" y="24003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144000" y="51435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3716000" y="2400300"/>
            <a:ext cx="4572000" cy="27432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4677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25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3" grpId="0"/>
    </p:bldLst>
  </p:timing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303338" y="3257550"/>
            <a:ext cx="5715000" cy="3833813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876300" y="9081407"/>
            <a:ext cx="1085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</a:rPr>
              <a:t>your logo</a:t>
            </a:r>
            <a:endParaRPr lang="uk-UA" sz="2000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7048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6744950" y="9186985"/>
            <a:ext cx="0" cy="74295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6916400" y="9072685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800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967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BOT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5143500"/>
            <a:ext cx="18288000" cy="5143500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876300" y="571411"/>
            <a:ext cx="54483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4500" b="1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0063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MG-SLIDE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10287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8382355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A03C9-CD88-4BF8-858A-D62CEC8F0503}" type="datetimeFigureOut">
              <a:rPr lang="en-US" smtClean="0"/>
              <a:t>6/8/2017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B458B-16FD-45F0-8B9E-EE602BED9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527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MG-SLIDE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44000" y="0"/>
            <a:ext cx="9144000" cy="10287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5340061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3871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93" r:id="rId3"/>
    <p:sldLayoutId id="2147483680" r:id="rId4"/>
    <p:sldLayoutId id="2147483697" r:id="rId5"/>
    <p:sldLayoutId id="2147483698" r:id="rId6"/>
    <p:sldLayoutId id="2147483735" r:id="rId7"/>
    <p:sldLayoutId id="2147483736" r:id="rId8"/>
    <p:sldLayoutId id="2147483738" r:id="rId9"/>
  </p:sldLayoutIdLst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4209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676" r:id="rId6"/>
  </p:sldLayoutIdLst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0439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732" r:id="rId2"/>
    <p:sldLayoutId id="2147483731" r:id="rId3"/>
    <p:sldLayoutId id="2147483701" r:id="rId4"/>
    <p:sldLayoutId id="2147483700" r:id="rId5"/>
    <p:sldLayoutId id="2147483699" r:id="rId6"/>
    <p:sldLayoutId id="2147483668" r:id="rId7"/>
    <p:sldLayoutId id="2147483670" r:id="rId8"/>
    <p:sldLayoutId id="2147483671" r:id="rId9"/>
    <p:sldLayoutId id="2147483695" r:id="rId10"/>
    <p:sldLayoutId id="2147483696" r:id="rId11"/>
    <p:sldLayoutId id="2147483734" r:id="rId12"/>
    <p:sldLayoutId id="2147483737" r:id="rId13"/>
  </p:sldLayoutIdLst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3470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6" r:id="rId8"/>
    <p:sldLayoutId id="2147483727" r:id="rId9"/>
    <p:sldLayoutId id="2147483721" r:id="rId10"/>
    <p:sldLayoutId id="2147483722" r:id="rId11"/>
    <p:sldLayoutId id="2147483723" r:id="rId12"/>
    <p:sldLayoutId id="2147483679" r:id="rId13"/>
    <p:sldLayoutId id="2147483724" r:id="rId14"/>
    <p:sldLayoutId id="2147483689" r:id="rId15"/>
    <p:sldLayoutId id="2147483682" r:id="rId16"/>
    <p:sldLayoutId id="2147483683" r:id="rId17"/>
    <p:sldLayoutId id="2147483685" r:id="rId18"/>
    <p:sldLayoutId id="2147483686" r:id="rId19"/>
    <p:sldLayoutId id="2147483688" r:id="rId20"/>
    <p:sldLayoutId id="2147483687" r:id="rId21"/>
    <p:sldLayoutId id="2147483684" r:id="rId22"/>
    <p:sldLayoutId id="2147483667" r:id="rId23"/>
    <p:sldLayoutId id="2147483733" r:id="rId24"/>
  </p:sldLayoutIdLst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  <p:sp>
        <p:nvSpPr>
          <p:cNvPr id="3" name="Rectangle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>
              <a:alpha val="35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6400800" cy="10287000"/>
          </a:xfrm>
          <a:prstGeom prst="rect">
            <a:avLst/>
          </a:prstGeom>
          <a:solidFill>
            <a:schemeClr val="tx1">
              <a:alpha val="75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72028" y="1943100"/>
            <a:ext cx="6801381" cy="5097841"/>
            <a:chOff x="-172028" y="807659"/>
            <a:chExt cx="6801381" cy="5097841"/>
          </a:xfrm>
        </p:grpSpPr>
        <p:sp>
          <p:nvSpPr>
            <p:cNvPr id="19" name="TextBox 18"/>
            <p:cNvSpPr txBox="1"/>
            <p:nvPr/>
          </p:nvSpPr>
          <p:spPr>
            <a:xfrm>
              <a:off x="-172028" y="2268250"/>
              <a:ext cx="640079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800" dirty="0">
                  <a:solidFill>
                    <a:schemeClr val="bg2"/>
                  </a:solidFill>
                  <a:latin typeface="Wilderness Typeface" panose="00000500000000000000" pitchFamily="2" charset="0"/>
                </a:rPr>
                <a:t>-- w/--</a:t>
              </a:r>
              <a:endParaRPr lang="en-US" sz="9600" dirty="0">
                <a:solidFill>
                  <a:schemeClr val="bg2"/>
                </a:solidFill>
                <a:latin typeface="Wilderness Typeface" panose="00000500000000000000" pitchFamily="2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9852" y="807659"/>
              <a:ext cx="4114800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900" dirty="0">
                  <a:solidFill>
                    <a:schemeClr val="bg2"/>
                  </a:solidFill>
                  <a:latin typeface="Wilderness Typeface" panose="00000500000000000000" pitchFamily="2" charset="0"/>
                </a:rPr>
                <a:t>&amp;</a:t>
              </a:r>
              <a:endParaRPr lang="en-US" sz="13800" dirty="0">
                <a:solidFill>
                  <a:schemeClr val="bg2"/>
                </a:solidFill>
                <a:latin typeface="Wilderness Typeface" panose="00000500000000000000" pitchFamily="2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0" y="1989871"/>
              <a:ext cx="64008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tx2"/>
                  </a:solidFill>
                  <a:cs typeface="Segoe UI" panose="020B0502040204020203" pitchFamily="34" charset="0"/>
                </a:rPr>
                <a:t>up</a:t>
              </a:r>
              <a:r>
                <a:rPr lang="en-US" sz="6600" b="1" dirty="0">
                  <a:solidFill>
                    <a:schemeClr val="tx2"/>
                  </a:solidFill>
                  <a:cs typeface="Segoe UI" panose="020B0502040204020203" pitchFamily="34" charset="0"/>
                </a:rPr>
                <a:t>    </a:t>
              </a:r>
              <a:r>
                <a:rPr lang="en-US" sz="5400" b="1" dirty="0">
                  <a:solidFill>
                    <a:schemeClr val="tx2"/>
                  </a:solidFill>
                  <a:cs typeface="Segoe UI" panose="020B0502040204020203" pitchFamily="34" charset="0"/>
                </a:rPr>
                <a:t>running</a:t>
              </a:r>
              <a:endParaRPr lang="en-US" sz="6600" b="1" dirty="0">
                <a:solidFill>
                  <a:schemeClr val="tx2"/>
                </a:solidFill>
                <a:cs typeface="Segoe UI" panose="020B0502040204020203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 rot="5400000">
              <a:off x="2775372" y="3917151"/>
              <a:ext cx="683488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800" dirty="0">
                  <a:solidFill>
                    <a:schemeClr val="bg2"/>
                  </a:solidFill>
                  <a:latin typeface="Wilderness Typeface" panose="00000500000000000000" pitchFamily="2" charset="0"/>
                </a:rPr>
                <a:t>|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8554" y="3789516"/>
              <a:ext cx="640079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b="1" dirty="0">
                  <a:solidFill>
                    <a:schemeClr val="accent1"/>
                  </a:solidFill>
                  <a:ea typeface="Roboto Condensed" panose="02000000000000000000" pitchFamily="2" charset="0"/>
                  <a:cs typeface="Lato Semibold" panose="020F0502020204030203" pitchFamily="34" charset="0"/>
                </a:rPr>
                <a:t>progressive</a:t>
              </a:r>
              <a:endParaRPr lang="ru-RU" sz="8800" b="1" dirty="0">
                <a:solidFill>
                  <a:schemeClr val="accent1"/>
                </a:solidFill>
                <a:ea typeface="Lato Semibold" panose="020F0502020204030203" pitchFamily="34" charset="0"/>
                <a:cs typeface="Lato Semibold" panose="020F0502020204030203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99569" y="4487000"/>
              <a:ext cx="521015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6600" b="1" dirty="0">
                  <a:solidFill>
                    <a:schemeClr val="accent1"/>
                  </a:solidFill>
                  <a:ea typeface="Roboto Condensed" panose="02000000000000000000" pitchFamily="2" charset="0"/>
                  <a:cs typeface="Lato Semibold" panose="020F0502020204030203" pitchFamily="34" charset="0"/>
                </a:rPr>
                <a:t>web apps</a:t>
              </a:r>
              <a:endParaRPr lang="ru-RU" sz="8000" b="1" dirty="0">
                <a:solidFill>
                  <a:schemeClr val="accent1"/>
                </a:solidFill>
                <a:ea typeface="Lato Semibold" panose="020F0502020204030203" pitchFamily="34" charset="0"/>
                <a:cs typeface="Lato Semibold" panose="020F0502020204030203" pitchFamily="34" charset="0"/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485900"/>
            <a:ext cx="9753600" cy="73152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07278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571411"/>
            <a:ext cx="6210300" cy="103105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+mj-lt"/>
              </a:rPr>
              <a:t>Service Worker </a:t>
            </a:r>
            <a:r>
              <a:rPr lang="en-US" dirty="0">
                <a:solidFill>
                  <a:schemeClr val="accent6"/>
                </a:solidFill>
                <a:latin typeface="+mj-lt"/>
              </a:rPr>
              <a:t>Overview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sz="1600" b="0" dirty="0">
                <a:solidFill>
                  <a:schemeClr val="tx2"/>
                </a:solidFill>
              </a:rPr>
              <a:t>1f u c4n r34d th1s u r34lly n33d t0 g0 out51d3.</a:t>
            </a:r>
            <a:endParaRPr lang="uk-UA" b="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8758" y="3704391"/>
            <a:ext cx="38100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tx2"/>
                </a:solidFill>
                <a:latin typeface="FontAwesome" pitchFamily="2" charset="0"/>
              </a:rPr>
              <a:t></a:t>
            </a:r>
            <a:endParaRPr lang="en-US" sz="28700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167824" y="3750557"/>
            <a:ext cx="3154710" cy="441659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8700" dirty="0">
                <a:solidFill>
                  <a:schemeClr val="tx2"/>
                </a:solidFill>
                <a:latin typeface="FontAwesome" pitchFamily="2" charset="0"/>
              </a:rPr>
              <a:t></a:t>
            </a:r>
            <a:endParaRPr lang="en-US" sz="287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5058" y="5074487"/>
            <a:ext cx="2057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accent6"/>
                </a:solidFill>
                <a:latin typeface="FontAwesome" pitchFamily="2" charset="0"/>
              </a:rPr>
              <a:t></a:t>
            </a:r>
            <a:endParaRPr lang="en-US" sz="1100" dirty="0">
              <a:solidFill>
                <a:schemeClr val="accent6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 rot="18968123">
            <a:off x="2324788" y="5673967"/>
            <a:ext cx="1142926" cy="128539"/>
          </a:xfrm>
          <a:prstGeom prst="rect">
            <a:avLst/>
          </a:prstGeom>
          <a:solidFill>
            <a:schemeClr val="bg1"/>
          </a:solidFill>
          <a:ln w="349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34" idx="1"/>
            <a:endCxn id="3" idx="3"/>
          </p:cNvCxnSpPr>
          <p:nvPr/>
        </p:nvCxnSpPr>
        <p:spPr>
          <a:xfrm flipH="1">
            <a:off x="4688758" y="5958854"/>
            <a:ext cx="2479066" cy="1"/>
          </a:xfrm>
          <a:prstGeom prst="line">
            <a:avLst/>
          </a:prstGeom>
          <a:ln w="38100">
            <a:solidFill>
              <a:schemeClr val="accent6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4688758" y="5935620"/>
            <a:ext cx="2151421" cy="11567"/>
          </a:xfrm>
          <a:prstGeom prst="line">
            <a:avLst/>
          </a:prstGeom>
          <a:ln w="38100">
            <a:solidFill>
              <a:schemeClr val="accent6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0703534" y="5981699"/>
            <a:ext cx="2479066" cy="1"/>
          </a:xfrm>
          <a:prstGeom prst="line">
            <a:avLst/>
          </a:prstGeom>
          <a:ln w="38100">
            <a:solidFill>
              <a:schemeClr val="accent6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10703534" y="5958465"/>
            <a:ext cx="2151421" cy="11567"/>
          </a:xfrm>
          <a:prstGeom prst="line">
            <a:avLst/>
          </a:prstGeom>
          <a:ln w="38100">
            <a:solidFill>
              <a:schemeClr val="accent6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16687800" y="4457700"/>
            <a:ext cx="533400" cy="533400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16687800" y="5471536"/>
            <a:ext cx="533400" cy="533400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6687800" y="6485372"/>
            <a:ext cx="533400" cy="533400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2801600" y="3543299"/>
            <a:ext cx="4648200" cy="4831111"/>
            <a:chOff x="12801600" y="3543299"/>
            <a:chExt cx="4648200" cy="4831111"/>
          </a:xfrm>
        </p:grpSpPr>
        <p:sp>
          <p:nvSpPr>
            <p:cNvPr id="18" name="TextBox 17"/>
            <p:cNvSpPr txBox="1"/>
            <p:nvPr/>
          </p:nvSpPr>
          <p:spPr>
            <a:xfrm>
              <a:off x="13639800" y="3543299"/>
              <a:ext cx="3810000" cy="4508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700" dirty="0">
                  <a:solidFill>
                    <a:schemeClr val="tx2"/>
                  </a:solidFill>
                  <a:latin typeface="FontAwesome" pitchFamily="2" charset="0"/>
                </a:rPr>
                <a:t></a:t>
              </a:r>
              <a:endParaRPr lang="en-US" sz="28700" dirty="0">
                <a:solidFill>
                  <a:schemeClr val="tx2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801600" y="5219700"/>
              <a:ext cx="3886200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900" dirty="0">
                  <a:solidFill>
                    <a:schemeClr val="accent2"/>
                  </a:solidFill>
                  <a:latin typeface="FontAwesome" pitchFamily="2" charset="0"/>
                </a:rPr>
                <a:t></a:t>
              </a:r>
              <a:endParaRPr lang="en-US" sz="199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6362145" y="9796895"/>
            <a:ext cx="1905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2"/>
                </a:solidFill>
                <a:latin typeface="FontAwesome" pitchFamily="2" charset="0"/>
              </a:rPr>
              <a:t></a:t>
            </a:r>
          </a:p>
        </p:txBody>
      </p:sp>
    </p:spTree>
    <p:extLst>
      <p:ext uri="{BB962C8B-B14F-4D97-AF65-F5344CB8AC3E}">
        <p14:creationId xmlns:p14="http://schemas.microsoft.com/office/powerpoint/2010/main" val="530352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6" presetClass="emph" presetSubtype="0" repeatCount="9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xit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2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3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xit" presetSubtype="2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xit" presetSubtype="2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animBg="1"/>
      <p:bldP spid="14" grpId="0" animBg="1"/>
      <p:bldP spid="14" grpId="1" animBg="1"/>
      <p:bldP spid="14" grpId="2" animBg="1"/>
      <p:bldP spid="14" grpId="3" animBg="1"/>
      <p:bldP spid="15" grpId="0" animBg="1"/>
      <p:bldP spid="15" grpId="1" animBg="1"/>
      <p:bldP spid="15" grpId="2" animBg="1"/>
      <p:bldP spid="15" grpId="3" animBg="1"/>
      <p:bldP spid="16" grpId="0" animBg="1"/>
      <p:bldP spid="1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445" y="6494502"/>
            <a:ext cx="45656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1"/>
                </a:solidFill>
                <a:ea typeface="Roboto Condensed" panose="02000000000000000000" pitchFamily="2" charset="0"/>
                <a:cs typeface="Lato Semibold" panose="020F0502020204030203" pitchFamily="34" charset="0"/>
              </a:rPr>
              <a:t>installable</a:t>
            </a:r>
            <a:r>
              <a:rPr lang="en-US" sz="6600" b="1" dirty="0">
                <a:solidFill>
                  <a:schemeClr val="accent1"/>
                </a:solidFill>
                <a:ea typeface="Lato Semibold" panose="020F0502020204030203" pitchFamily="34" charset="0"/>
                <a:cs typeface="Lato Semibold" panose="020F0502020204030203" pitchFamily="34" charset="0"/>
              </a:rPr>
              <a:t>.</a:t>
            </a:r>
            <a:endParaRPr lang="ru-RU" sz="6600" b="1" dirty="0">
              <a:solidFill>
                <a:schemeClr val="accent1"/>
              </a:solidFill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400800" y="6362700"/>
            <a:ext cx="685800" cy="685800"/>
            <a:chOff x="6324600" y="4114799"/>
            <a:chExt cx="685800" cy="685800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 rot="10800000">
            <a:off x="11201400" y="7048500"/>
            <a:ext cx="685800" cy="685800"/>
            <a:chOff x="6324600" y="4114799"/>
            <a:chExt cx="685800" cy="685800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7694393" y="1562100"/>
            <a:ext cx="2057400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accent6"/>
                </a:solidFill>
                <a:latin typeface="FontAwesome" pitchFamily="2" charset="0"/>
              </a:rPr>
              <a:t></a:t>
            </a:r>
          </a:p>
          <a:p>
            <a:pPr algn="ctr"/>
            <a:endParaRPr lang="en-US" sz="2800" dirty="0">
              <a:solidFill>
                <a:schemeClr val="accent6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849600" y="-8232741"/>
            <a:ext cx="975130" cy="27438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7700" dirty="0">
                <a:solidFill>
                  <a:schemeClr val="bg2">
                    <a:lumMod val="75000"/>
                  </a:schemeClr>
                </a:solidFill>
                <a:latin typeface="Wilderness Typeface" panose="00000500000000000000" pitchFamily="2" charset="0"/>
              </a:rPr>
              <a:t>2</a:t>
            </a:r>
            <a:endParaRPr lang="en-US" sz="6000" dirty="0">
              <a:solidFill>
                <a:schemeClr val="bg2">
                  <a:lumMod val="75000"/>
                </a:schemeClr>
              </a:solidFill>
              <a:latin typeface="Wilderness Typeface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929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2900" y="2639080"/>
            <a:ext cx="861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&lt;link </a:t>
            </a:r>
            <a:r>
              <a:rPr lang="en-US" sz="2800" b="1" dirty="0" err="1">
                <a:solidFill>
                  <a:schemeClr val="tx2"/>
                </a:solidFill>
                <a:latin typeface="Consolas" panose="020B0609020204030204" pitchFamily="49" charset="0"/>
              </a:rPr>
              <a:t>rel</a:t>
            </a:r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=</a:t>
            </a:r>
            <a:r>
              <a:rPr lang="en-US" sz="2800" b="1" dirty="0">
                <a:solidFill>
                  <a:schemeClr val="accent1"/>
                </a:solidFill>
                <a:latin typeface="Consolas" panose="020B0609020204030204" pitchFamily="49" charset="0"/>
              </a:rPr>
              <a:t>"manifest"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b="1" dirty="0" err="1">
                <a:solidFill>
                  <a:schemeClr val="tx2"/>
                </a:solidFill>
                <a:latin typeface="Consolas" panose="020B0609020204030204" pitchFamily="49" charset="0"/>
              </a:rPr>
              <a:t>href</a:t>
            </a:r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=</a:t>
            </a:r>
            <a:r>
              <a:rPr lang="en-US" sz="2800" b="1" dirty="0">
                <a:solidFill>
                  <a:schemeClr val="accent1"/>
                </a:solidFill>
                <a:latin typeface="Consolas" panose="020B0609020204030204" pitchFamily="49" charset="0"/>
              </a:rPr>
              <a:t>"/</a:t>
            </a:r>
            <a:r>
              <a:rPr lang="en-US" sz="28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manifest.json</a:t>
            </a:r>
            <a:r>
              <a:rPr lang="en-US" sz="2800" b="1" dirty="0">
                <a:solidFill>
                  <a:schemeClr val="accent1"/>
                </a:solidFill>
                <a:latin typeface="Consolas" panose="020B0609020204030204" pitchFamily="49" charset="0"/>
              </a:rPr>
              <a:t>"</a:t>
            </a:r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&gt;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33400" y="3543300"/>
            <a:ext cx="8229600" cy="0"/>
          </a:xfrm>
          <a:prstGeom prst="line">
            <a:avLst/>
          </a:prstGeom>
          <a:ln w="381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7"/>
          <p:cNvSpPr txBox="1">
            <a:spLocks/>
          </p:cNvSpPr>
          <p:nvPr/>
        </p:nvSpPr>
        <p:spPr>
          <a:xfrm>
            <a:off x="876300" y="571411"/>
            <a:ext cx="5448300" cy="93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dirty="0">
                <a:latin typeface="+mj-lt"/>
              </a:rPr>
              <a:t>App </a:t>
            </a:r>
            <a:r>
              <a:rPr lang="en-US" dirty="0">
                <a:solidFill>
                  <a:schemeClr val="accent6"/>
                </a:solidFill>
                <a:latin typeface="+mj-lt"/>
              </a:rPr>
              <a:t>Manifest</a:t>
            </a:r>
          </a:p>
          <a:p>
            <a:r>
              <a:rPr lang="en-US" sz="1600" b="0" dirty="0">
                <a:solidFill>
                  <a:schemeClr val="tx2"/>
                </a:solidFill>
              </a:rPr>
              <a:t>Finally, this guy gets to some real content!</a:t>
            </a:r>
          </a:p>
        </p:txBody>
      </p:sp>
    </p:spTree>
    <p:extLst>
      <p:ext uri="{BB962C8B-B14F-4D97-AF65-F5344CB8AC3E}">
        <p14:creationId xmlns:p14="http://schemas.microsoft.com/office/powerpoint/2010/main" val="2100297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2900" y="2639080"/>
            <a:ext cx="861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&lt;link 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rel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"manifest"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href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"/</a:t>
            </a:r>
            <a:r>
              <a:rPr lang="en-US" sz="28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manifest.json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&gt;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33400" y="3543300"/>
            <a:ext cx="8229600" cy="0"/>
          </a:xfrm>
          <a:prstGeom prst="line">
            <a:avLst/>
          </a:prstGeom>
          <a:ln w="381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3400" y="3819346"/>
            <a:ext cx="86106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 "name": 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"</a:t>
            </a:r>
            <a:r>
              <a:rPr lang="en-US" sz="2800" b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SodaPopped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"</a:t>
            </a:r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 "</a:t>
            </a:r>
            <a:r>
              <a:rPr lang="en-US" sz="2800" b="1" dirty="0" err="1">
                <a:solidFill>
                  <a:schemeClr val="tx2"/>
                </a:solidFill>
                <a:latin typeface="Consolas" panose="020B0609020204030204" pitchFamily="49" charset="0"/>
              </a:rPr>
              <a:t>short_name</a:t>
            </a:r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": 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"</a:t>
            </a:r>
            <a:r>
              <a:rPr lang="en-US" sz="2800" b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SodaPopped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"</a:t>
            </a:r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 "</a:t>
            </a:r>
            <a:r>
              <a:rPr lang="en-US" sz="2800" b="1" dirty="0" err="1">
                <a:solidFill>
                  <a:schemeClr val="tx2"/>
                </a:solidFill>
                <a:latin typeface="Consolas" panose="020B0609020204030204" pitchFamily="49" charset="0"/>
              </a:rPr>
              <a:t>start_url</a:t>
            </a:r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": 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"/"</a:t>
            </a:r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 "</a:t>
            </a:r>
            <a:r>
              <a:rPr lang="en-US" sz="2800" b="1" dirty="0" err="1">
                <a:solidFill>
                  <a:schemeClr val="tx2"/>
                </a:solidFill>
                <a:latin typeface="Consolas" panose="020B0609020204030204" pitchFamily="49" charset="0"/>
              </a:rPr>
              <a:t>background_color</a:t>
            </a:r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": 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"#3498DB"</a:t>
            </a:r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 "</a:t>
            </a:r>
            <a:r>
              <a:rPr lang="en-US" sz="2800" b="1" dirty="0" err="1">
                <a:solidFill>
                  <a:schemeClr val="tx2"/>
                </a:solidFill>
                <a:latin typeface="Consolas" panose="020B0609020204030204" pitchFamily="49" charset="0"/>
              </a:rPr>
              <a:t>theme_color</a:t>
            </a:r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": 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"#34495E"</a:t>
            </a:r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 "orientation": 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"portrait-primary"</a:t>
            </a:r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 "display": 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"standalone"</a:t>
            </a:r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 "icons": [{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    "</a:t>
            </a:r>
            <a:r>
              <a:rPr lang="en-US" sz="2800" b="1" dirty="0" err="1">
                <a:solidFill>
                  <a:schemeClr val="tx2"/>
                </a:solidFill>
                <a:latin typeface="Consolas" panose="020B0609020204030204" pitchFamily="49" charset="0"/>
              </a:rPr>
              <a:t>src</a:t>
            </a:r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": 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"/path/to/</a:t>
            </a:r>
            <a:r>
              <a:rPr lang="en-US" sz="2800" b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image.ext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"</a:t>
            </a:r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    "type": 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"image/</a:t>
            </a:r>
            <a:r>
              <a:rPr lang="en-US" sz="2800" b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png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"</a:t>
            </a:r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    "sizes": 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"192x192"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  }]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7"/>
          <p:cNvSpPr txBox="1">
            <a:spLocks/>
          </p:cNvSpPr>
          <p:nvPr/>
        </p:nvSpPr>
        <p:spPr>
          <a:xfrm>
            <a:off x="876300" y="571411"/>
            <a:ext cx="5448300" cy="93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dirty="0">
                <a:latin typeface="+mj-lt"/>
              </a:rPr>
              <a:t>App </a:t>
            </a:r>
            <a:r>
              <a:rPr lang="en-US" dirty="0">
                <a:solidFill>
                  <a:schemeClr val="accent6"/>
                </a:solidFill>
                <a:latin typeface="+mj-lt"/>
              </a:rPr>
              <a:t>Manifest</a:t>
            </a:r>
          </a:p>
          <a:p>
            <a:r>
              <a:rPr lang="en-US" sz="1600" b="0" dirty="0">
                <a:solidFill>
                  <a:schemeClr val="tx2"/>
                </a:solidFill>
              </a:rPr>
              <a:t>Finally, this guy gets to some real content!</a:t>
            </a:r>
          </a:p>
        </p:txBody>
      </p:sp>
    </p:spTree>
    <p:extLst>
      <p:ext uri="{BB962C8B-B14F-4D97-AF65-F5344CB8AC3E}">
        <p14:creationId xmlns:p14="http://schemas.microsoft.com/office/powerpoint/2010/main" val="313914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2900" y="2639080"/>
            <a:ext cx="861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&lt;link 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rel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"manifest"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href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"/</a:t>
            </a:r>
            <a:r>
              <a:rPr lang="en-US" sz="28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manifest.json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&gt;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33400" y="3543300"/>
            <a:ext cx="8229600" cy="0"/>
          </a:xfrm>
          <a:prstGeom prst="line">
            <a:avLst/>
          </a:prstGeom>
          <a:ln w="381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3400" y="3819346"/>
            <a:ext cx="86106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 "name": 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"</a:t>
            </a:r>
            <a:r>
              <a:rPr lang="en-US" sz="2800" b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SodaPopped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"</a:t>
            </a:r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 "</a:t>
            </a:r>
            <a:r>
              <a:rPr lang="en-US" sz="2800" b="1" dirty="0" err="1">
                <a:solidFill>
                  <a:schemeClr val="tx2"/>
                </a:solidFill>
                <a:latin typeface="Consolas" panose="020B0609020204030204" pitchFamily="49" charset="0"/>
              </a:rPr>
              <a:t>short_name</a:t>
            </a:r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": 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"</a:t>
            </a:r>
            <a:r>
              <a:rPr lang="en-US" sz="2800" b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SodaPopped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"</a:t>
            </a:r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start_url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"/"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background_color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"#3498DB"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theme_color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"#34495E"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"orientation":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"portrait-primary"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"display":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"standalone"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"icons": [{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  "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src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"/path/to/</a:t>
            </a:r>
            <a:r>
              <a:rPr lang="en-US" sz="2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image.ext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  "type":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"image/</a:t>
            </a:r>
            <a:r>
              <a:rPr lang="en-US" sz="2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png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  "sizes":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"192x192"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}]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7"/>
          <p:cNvSpPr txBox="1">
            <a:spLocks/>
          </p:cNvSpPr>
          <p:nvPr/>
        </p:nvSpPr>
        <p:spPr>
          <a:xfrm>
            <a:off x="876300" y="571411"/>
            <a:ext cx="5448300" cy="93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dirty="0">
                <a:latin typeface="+mj-lt"/>
              </a:rPr>
              <a:t>App </a:t>
            </a:r>
            <a:r>
              <a:rPr lang="en-US" dirty="0">
                <a:solidFill>
                  <a:schemeClr val="accent6"/>
                </a:solidFill>
                <a:latin typeface="+mj-lt"/>
              </a:rPr>
              <a:t>Manifest</a:t>
            </a:r>
          </a:p>
          <a:p>
            <a:r>
              <a:rPr lang="en-US" sz="1600" b="0" dirty="0">
                <a:solidFill>
                  <a:schemeClr val="tx2"/>
                </a:solidFill>
              </a:rPr>
              <a:t>Finally, this guy gets to some real content!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9296400" y="4475117"/>
            <a:ext cx="2023925" cy="592183"/>
            <a:chOff x="9296400" y="4475117"/>
            <a:chExt cx="2023925" cy="592183"/>
          </a:xfrm>
        </p:grpSpPr>
        <p:sp>
          <p:nvSpPr>
            <p:cNvPr id="20" name="Right Bracket 19"/>
            <p:cNvSpPr/>
            <p:nvPr/>
          </p:nvSpPr>
          <p:spPr>
            <a:xfrm>
              <a:off x="9296400" y="4475117"/>
              <a:ext cx="148054" cy="592183"/>
            </a:xfrm>
            <a:prstGeom prst="rightBracket">
              <a:avLst/>
            </a:prstGeom>
            <a:ln w="38100">
              <a:solidFill>
                <a:schemeClr val="bg2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444454" y="4555764"/>
              <a:ext cx="187587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chemeClr val="bg1"/>
                  </a:solidFill>
                </a:rPr>
                <a:t>Identity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1098" y="1209223"/>
            <a:ext cx="3438174" cy="59163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13" name="Rectangle 12"/>
          <p:cNvSpPr/>
          <p:nvPr/>
        </p:nvSpPr>
        <p:spPr>
          <a:xfrm>
            <a:off x="13487400" y="3848100"/>
            <a:ext cx="1066800" cy="304800"/>
          </a:xfrm>
          <a:prstGeom prst="rect">
            <a:avLst/>
          </a:prstGeom>
          <a:noFill/>
          <a:ln w="3810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800" y="2857500"/>
            <a:ext cx="3438174" cy="59163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17" name="Rectangle 16"/>
          <p:cNvSpPr/>
          <p:nvPr/>
        </p:nvSpPr>
        <p:spPr>
          <a:xfrm>
            <a:off x="12701098" y="7200900"/>
            <a:ext cx="1014902" cy="304800"/>
          </a:xfrm>
          <a:prstGeom prst="rect">
            <a:avLst/>
          </a:prstGeom>
          <a:noFill/>
          <a:ln w="3810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66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2900" y="2639080"/>
            <a:ext cx="861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&lt;link 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rel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"manifest"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href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"/</a:t>
            </a:r>
            <a:r>
              <a:rPr lang="en-US" sz="28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manifest.json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&gt;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33400" y="3543300"/>
            <a:ext cx="8229600" cy="0"/>
          </a:xfrm>
          <a:prstGeom prst="line">
            <a:avLst/>
          </a:prstGeom>
          <a:ln w="381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3400" y="3819346"/>
            <a:ext cx="86106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"name":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SodaPopped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short_name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SodaPopped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 "</a:t>
            </a:r>
            <a:r>
              <a:rPr lang="en-US" sz="2800" b="1" dirty="0" err="1">
                <a:solidFill>
                  <a:schemeClr val="tx2"/>
                </a:solidFill>
                <a:latin typeface="Consolas" panose="020B0609020204030204" pitchFamily="49" charset="0"/>
              </a:rPr>
              <a:t>start_url</a:t>
            </a:r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": 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"/"</a:t>
            </a:r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background_color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"#3498DB"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theme_color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"#34495E"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"orientation":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"portrait-primary"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"display":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"standalone"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"icons": [{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  "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src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"/path/to/</a:t>
            </a:r>
            <a:r>
              <a:rPr lang="en-US" sz="2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image.ext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  "type":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"image/</a:t>
            </a:r>
            <a:r>
              <a:rPr lang="en-US" sz="2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png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  "sizes":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"192x192"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}]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7"/>
          <p:cNvSpPr txBox="1">
            <a:spLocks/>
          </p:cNvSpPr>
          <p:nvPr/>
        </p:nvSpPr>
        <p:spPr>
          <a:xfrm>
            <a:off x="876300" y="571411"/>
            <a:ext cx="5448300" cy="93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dirty="0">
                <a:latin typeface="+mj-lt"/>
              </a:rPr>
              <a:t>App </a:t>
            </a:r>
            <a:r>
              <a:rPr lang="en-US" dirty="0">
                <a:solidFill>
                  <a:schemeClr val="accent6"/>
                </a:solidFill>
                <a:latin typeface="+mj-lt"/>
              </a:rPr>
              <a:t>Manifest</a:t>
            </a:r>
          </a:p>
          <a:p>
            <a:r>
              <a:rPr lang="en-US" sz="1600" b="0" dirty="0">
                <a:solidFill>
                  <a:schemeClr val="tx2"/>
                </a:solidFill>
              </a:rPr>
              <a:t>Finally, this guy gets to some real content!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296400" y="5275029"/>
            <a:ext cx="2335801" cy="1955610"/>
            <a:chOff x="9296400" y="5275029"/>
            <a:chExt cx="2335801" cy="1955610"/>
          </a:xfrm>
        </p:grpSpPr>
        <p:sp>
          <p:nvSpPr>
            <p:cNvPr id="22" name="Right Bracket 21"/>
            <p:cNvSpPr/>
            <p:nvPr/>
          </p:nvSpPr>
          <p:spPr>
            <a:xfrm>
              <a:off x="9296400" y="5275029"/>
              <a:ext cx="148054" cy="1955610"/>
            </a:xfrm>
            <a:prstGeom prst="rightBracket">
              <a:avLst/>
            </a:prstGeom>
            <a:ln w="38100"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444454" y="6037390"/>
              <a:ext cx="21877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chemeClr val="bg2"/>
                  </a:solidFill>
                </a:rPr>
                <a:t>Presentation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9172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2900" y="2639080"/>
            <a:ext cx="861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&lt;link 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rel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"manifest"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href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"/</a:t>
            </a:r>
            <a:r>
              <a:rPr lang="en-US" sz="28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manifest.json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&gt;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33400" y="3543300"/>
            <a:ext cx="8229600" cy="0"/>
          </a:xfrm>
          <a:prstGeom prst="line">
            <a:avLst/>
          </a:prstGeom>
          <a:ln w="381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3400" y="3819346"/>
            <a:ext cx="86106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"name":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SodaPopped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short_name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SodaPopped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start_url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"/"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 "</a:t>
            </a:r>
            <a:r>
              <a:rPr lang="en-US" sz="2800" b="1" dirty="0" err="1">
                <a:solidFill>
                  <a:schemeClr val="tx2"/>
                </a:solidFill>
                <a:latin typeface="Consolas" panose="020B0609020204030204" pitchFamily="49" charset="0"/>
              </a:rPr>
              <a:t>background_color</a:t>
            </a:r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": 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"#3498DB"</a:t>
            </a:r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 "</a:t>
            </a:r>
            <a:r>
              <a:rPr lang="en-US" sz="2800" b="1" dirty="0" err="1">
                <a:solidFill>
                  <a:schemeClr val="tx2"/>
                </a:solidFill>
                <a:latin typeface="Consolas" panose="020B0609020204030204" pitchFamily="49" charset="0"/>
              </a:rPr>
              <a:t>theme_color</a:t>
            </a:r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": 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"#34495E"</a:t>
            </a:r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"orientation":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"portrait-primary"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"display":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"standalone"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"icons": [{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  "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src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"/path/to/</a:t>
            </a:r>
            <a:r>
              <a:rPr lang="en-US" sz="2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image.ext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  "type":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"image/</a:t>
            </a:r>
            <a:r>
              <a:rPr lang="en-US" sz="2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png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  "sizes":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"192x192"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}]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7"/>
          <p:cNvSpPr txBox="1">
            <a:spLocks/>
          </p:cNvSpPr>
          <p:nvPr/>
        </p:nvSpPr>
        <p:spPr>
          <a:xfrm>
            <a:off x="876300" y="571411"/>
            <a:ext cx="5448300" cy="93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dirty="0">
                <a:latin typeface="+mj-lt"/>
              </a:rPr>
              <a:t>App </a:t>
            </a:r>
            <a:r>
              <a:rPr lang="en-US" dirty="0">
                <a:solidFill>
                  <a:schemeClr val="accent6"/>
                </a:solidFill>
                <a:latin typeface="+mj-lt"/>
              </a:rPr>
              <a:t>Manifest</a:t>
            </a:r>
          </a:p>
          <a:p>
            <a:r>
              <a:rPr lang="en-US" sz="1600" b="0" dirty="0">
                <a:solidFill>
                  <a:schemeClr val="tx2"/>
                </a:solidFill>
              </a:rPr>
              <a:t>Finally, this guy gets to some real content!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296400" y="5275029"/>
            <a:ext cx="2335801" cy="1955610"/>
            <a:chOff x="9296400" y="5275029"/>
            <a:chExt cx="2335801" cy="1955610"/>
          </a:xfrm>
        </p:grpSpPr>
        <p:sp>
          <p:nvSpPr>
            <p:cNvPr id="22" name="Right Bracket 21"/>
            <p:cNvSpPr/>
            <p:nvPr/>
          </p:nvSpPr>
          <p:spPr>
            <a:xfrm>
              <a:off x="9296400" y="5275029"/>
              <a:ext cx="148054" cy="1955610"/>
            </a:xfrm>
            <a:prstGeom prst="rightBracket">
              <a:avLst/>
            </a:prstGeom>
            <a:ln w="38100"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444454" y="6037390"/>
              <a:ext cx="21877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chemeClr val="bg2"/>
                  </a:solidFill>
                </a:rPr>
                <a:t>Presentation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1098" y="1206539"/>
            <a:ext cx="3438174" cy="59164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  <p:cxnSp>
        <p:nvCxnSpPr>
          <p:cNvPr id="13" name="Straight Arrow Connector 12"/>
          <p:cNvCxnSpPr/>
          <p:nvPr/>
        </p:nvCxnSpPr>
        <p:spPr>
          <a:xfrm>
            <a:off x="12344400" y="3162300"/>
            <a:ext cx="762000" cy="0"/>
          </a:xfrm>
          <a:prstGeom prst="straightConnector1">
            <a:avLst/>
          </a:prstGeom>
          <a:ln w="38100">
            <a:solidFill>
              <a:schemeClr val="bg2"/>
            </a:solidFill>
            <a:headEnd type="oval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800" y="2871689"/>
            <a:ext cx="3438174" cy="59164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800" y="2871690"/>
            <a:ext cx="3438174" cy="5916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14630400" y="3823439"/>
            <a:ext cx="1219200" cy="0"/>
          </a:xfrm>
          <a:prstGeom prst="straightConnector1">
            <a:avLst/>
          </a:prstGeom>
          <a:ln w="38100">
            <a:solidFill>
              <a:schemeClr val="bg1"/>
            </a:solidFill>
            <a:headEnd type="triangle" w="lg" len="lg"/>
            <a:tailEnd type="oval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50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2900" y="2639080"/>
            <a:ext cx="861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&lt;link 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rel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"manifest"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href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"/</a:t>
            </a:r>
            <a:r>
              <a:rPr lang="en-US" sz="28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manifest.json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&gt;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33400" y="3543300"/>
            <a:ext cx="8229600" cy="0"/>
          </a:xfrm>
          <a:prstGeom prst="line">
            <a:avLst/>
          </a:prstGeom>
          <a:ln w="381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3400" y="3819346"/>
            <a:ext cx="86106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"name":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SodaPopped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short_name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SodaPopped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start_url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"/"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background_color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"#3498DB"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theme_color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"#34495E"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 "orientation": 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"portrait-primary"</a:t>
            </a:r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"display":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"standalone"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"icons": [{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  "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src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"/path/to/</a:t>
            </a:r>
            <a:r>
              <a:rPr lang="en-US" sz="2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image.ext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  "type":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"image/</a:t>
            </a:r>
            <a:r>
              <a:rPr lang="en-US" sz="2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png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  "sizes":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"192x192"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}]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7"/>
          <p:cNvSpPr txBox="1">
            <a:spLocks/>
          </p:cNvSpPr>
          <p:nvPr/>
        </p:nvSpPr>
        <p:spPr>
          <a:xfrm>
            <a:off x="876300" y="571411"/>
            <a:ext cx="5448300" cy="93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dirty="0">
                <a:latin typeface="+mj-lt"/>
              </a:rPr>
              <a:t>App </a:t>
            </a:r>
            <a:r>
              <a:rPr lang="en-US" dirty="0">
                <a:solidFill>
                  <a:schemeClr val="accent6"/>
                </a:solidFill>
                <a:latin typeface="+mj-lt"/>
              </a:rPr>
              <a:t>Manifest</a:t>
            </a:r>
          </a:p>
          <a:p>
            <a:r>
              <a:rPr lang="en-US" sz="1600" b="0" dirty="0">
                <a:solidFill>
                  <a:schemeClr val="tx2"/>
                </a:solidFill>
              </a:rPr>
              <a:t>Finally, this guy gets to some real content!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296400" y="5275029"/>
            <a:ext cx="2335801" cy="1955610"/>
            <a:chOff x="9296400" y="5275029"/>
            <a:chExt cx="2335801" cy="1955610"/>
          </a:xfrm>
        </p:grpSpPr>
        <p:sp>
          <p:nvSpPr>
            <p:cNvPr id="22" name="Right Bracket 21"/>
            <p:cNvSpPr/>
            <p:nvPr/>
          </p:nvSpPr>
          <p:spPr>
            <a:xfrm>
              <a:off x="9296400" y="5275029"/>
              <a:ext cx="148054" cy="1955610"/>
            </a:xfrm>
            <a:prstGeom prst="rightBracket">
              <a:avLst/>
            </a:prstGeom>
            <a:ln w="38100"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444454" y="6037390"/>
              <a:ext cx="21877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chemeClr val="bg2"/>
                  </a:solidFill>
                </a:rPr>
                <a:t>Presentation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3899" y="1209223"/>
            <a:ext cx="3419797" cy="58847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16" name="Rectangle 15"/>
          <p:cNvSpPr/>
          <p:nvPr/>
        </p:nvSpPr>
        <p:spPr>
          <a:xfrm>
            <a:off x="12663899" y="6680594"/>
            <a:ext cx="3419797" cy="444106"/>
          </a:xfrm>
          <a:prstGeom prst="rect">
            <a:avLst/>
          </a:prstGeom>
          <a:noFill/>
          <a:ln w="381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0861" y="4519106"/>
            <a:ext cx="6079638" cy="32151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17" name="Rectangle 16"/>
          <p:cNvSpPr/>
          <p:nvPr/>
        </p:nvSpPr>
        <p:spPr>
          <a:xfrm>
            <a:off x="17526000" y="4519105"/>
            <a:ext cx="457200" cy="3215193"/>
          </a:xfrm>
          <a:prstGeom prst="rect">
            <a:avLst/>
          </a:prstGeom>
          <a:noFill/>
          <a:ln w="381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17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2900" y="2639080"/>
            <a:ext cx="861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&lt;link 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rel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"manifest"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href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"/</a:t>
            </a:r>
            <a:r>
              <a:rPr lang="en-US" sz="28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manifest.json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&gt;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33400" y="3543300"/>
            <a:ext cx="8229600" cy="0"/>
          </a:xfrm>
          <a:prstGeom prst="line">
            <a:avLst/>
          </a:prstGeom>
          <a:ln w="381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3400" y="3819346"/>
            <a:ext cx="86106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"name":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SodaPopped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short_name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SodaPopped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start_url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"/"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background_color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"#3498DB"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theme_color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"#34495E"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"orientation":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"portrait-primary"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 "display": 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"standalone"</a:t>
            </a:r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"icons": [{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  "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src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"/path/to/</a:t>
            </a:r>
            <a:r>
              <a:rPr lang="en-US" sz="2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image.ext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  "type":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"image/</a:t>
            </a:r>
            <a:r>
              <a:rPr lang="en-US" sz="2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png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  "sizes":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"192x192"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}]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7"/>
          <p:cNvSpPr txBox="1">
            <a:spLocks/>
          </p:cNvSpPr>
          <p:nvPr/>
        </p:nvSpPr>
        <p:spPr>
          <a:xfrm>
            <a:off x="876300" y="571411"/>
            <a:ext cx="5448300" cy="93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dirty="0">
                <a:latin typeface="+mj-lt"/>
              </a:rPr>
              <a:t>App </a:t>
            </a:r>
            <a:r>
              <a:rPr lang="en-US" dirty="0">
                <a:solidFill>
                  <a:schemeClr val="accent6"/>
                </a:solidFill>
                <a:latin typeface="+mj-lt"/>
              </a:rPr>
              <a:t>Manifest</a:t>
            </a:r>
          </a:p>
          <a:p>
            <a:r>
              <a:rPr lang="en-US" sz="1600" b="0" dirty="0">
                <a:solidFill>
                  <a:schemeClr val="tx2"/>
                </a:solidFill>
              </a:rPr>
              <a:t>Finally, this guy gets to some real content!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296400" y="5275029"/>
            <a:ext cx="2335801" cy="1955610"/>
            <a:chOff x="9296400" y="5275029"/>
            <a:chExt cx="2335801" cy="1955610"/>
          </a:xfrm>
        </p:grpSpPr>
        <p:sp>
          <p:nvSpPr>
            <p:cNvPr id="22" name="Right Bracket 21"/>
            <p:cNvSpPr/>
            <p:nvPr/>
          </p:nvSpPr>
          <p:spPr>
            <a:xfrm>
              <a:off x="9296400" y="5275029"/>
              <a:ext cx="148054" cy="1955610"/>
            </a:xfrm>
            <a:prstGeom prst="rightBracket">
              <a:avLst/>
            </a:prstGeom>
            <a:ln w="38100">
              <a:solidFill>
                <a:schemeClr val="bg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444454" y="6037390"/>
              <a:ext cx="21877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chemeClr val="bg2"/>
                  </a:solidFill>
                </a:rPr>
                <a:t>Presentation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1098" y="1207832"/>
            <a:ext cx="3438174" cy="5916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800" y="2856110"/>
            <a:ext cx="3438174" cy="5916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16" name="Rectangle 15"/>
          <p:cNvSpPr/>
          <p:nvPr/>
        </p:nvSpPr>
        <p:spPr>
          <a:xfrm>
            <a:off x="12701098" y="1207831"/>
            <a:ext cx="3438174" cy="436095"/>
          </a:xfrm>
          <a:prstGeom prst="rect">
            <a:avLst/>
          </a:prstGeom>
          <a:noFill/>
          <a:ln w="381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2115800" y="2856109"/>
            <a:ext cx="3438174" cy="5480305"/>
          </a:xfrm>
          <a:prstGeom prst="rect">
            <a:avLst/>
          </a:prstGeom>
          <a:noFill/>
          <a:ln w="381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54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2900" y="2639080"/>
            <a:ext cx="861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&lt;link 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rel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"manifest"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href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"/</a:t>
            </a:r>
            <a:r>
              <a:rPr lang="en-US" sz="28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manifest.json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&gt;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33400" y="3543300"/>
            <a:ext cx="8229600" cy="0"/>
          </a:xfrm>
          <a:prstGeom prst="line">
            <a:avLst/>
          </a:prstGeom>
          <a:ln w="381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3400" y="3819346"/>
            <a:ext cx="861060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"name":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SodaPopped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short_name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SodaPopped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start_url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"/"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background_color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"#3498DB"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</a:t>
            </a:r>
            <a:r>
              <a:rPr 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theme_color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"#34495E"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"orientation":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"portrait-primary"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"display":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"standalone"</a:t>
            </a:r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 "icons": [{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    "</a:t>
            </a:r>
            <a:r>
              <a:rPr lang="en-US" sz="2800" b="1" dirty="0" err="1">
                <a:solidFill>
                  <a:schemeClr val="tx2"/>
                </a:solidFill>
                <a:latin typeface="Consolas" panose="020B0609020204030204" pitchFamily="49" charset="0"/>
              </a:rPr>
              <a:t>src</a:t>
            </a:r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": 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"/path/to/</a:t>
            </a:r>
            <a:r>
              <a:rPr lang="en-US" sz="2800" b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image.ext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"</a:t>
            </a:r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    "type": 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"image/</a:t>
            </a:r>
            <a:r>
              <a:rPr lang="en-US" sz="2800" b="1" dirty="0" err="1">
                <a:solidFill>
                  <a:schemeClr val="accent6"/>
                </a:solidFill>
                <a:latin typeface="Consolas" panose="020B0609020204030204" pitchFamily="49" charset="0"/>
              </a:rPr>
              <a:t>png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"</a:t>
            </a:r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    "sizes": </a:t>
            </a:r>
            <a:r>
              <a:rPr lang="en-US" sz="2800" b="1" dirty="0">
                <a:solidFill>
                  <a:schemeClr val="accent6"/>
                </a:solidFill>
                <a:latin typeface="Consolas" panose="020B0609020204030204" pitchFamily="49" charset="0"/>
              </a:rPr>
              <a:t>"192x192"</a:t>
            </a:r>
          </a:p>
          <a:p>
            <a:r>
              <a:rPr lang="en-US" sz="2800" b="1" dirty="0">
                <a:solidFill>
                  <a:schemeClr val="tx2"/>
                </a:solidFill>
                <a:latin typeface="Consolas" panose="020B0609020204030204" pitchFamily="49" charset="0"/>
              </a:rPr>
              <a:t>  }]</a:t>
            </a:r>
          </a:p>
          <a:p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7"/>
          <p:cNvSpPr txBox="1">
            <a:spLocks/>
          </p:cNvSpPr>
          <p:nvPr/>
        </p:nvSpPr>
        <p:spPr>
          <a:xfrm>
            <a:off x="876300" y="571411"/>
            <a:ext cx="5448300" cy="93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dirty="0">
                <a:latin typeface="+mj-lt"/>
              </a:rPr>
              <a:t>App </a:t>
            </a:r>
            <a:r>
              <a:rPr lang="en-US" dirty="0">
                <a:solidFill>
                  <a:schemeClr val="accent6"/>
                </a:solidFill>
                <a:latin typeface="+mj-lt"/>
              </a:rPr>
              <a:t>Manifest</a:t>
            </a:r>
          </a:p>
          <a:p>
            <a:r>
              <a:rPr lang="en-US" sz="1600" b="0" dirty="0">
                <a:solidFill>
                  <a:schemeClr val="tx2"/>
                </a:solidFill>
              </a:rPr>
              <a:t>Finally, this guy gets to some real content!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9296400" y="7533824"/>
            <a:ext cx="2335801" cy="1648276"/>
            <a:chOff x="9322799" y="7533824"/>
            <a:chExt cx="2335801" cy="1648276"/>
          </a:xfrm>
        </p:grpSpPr>
        <p:sp>
          <p:nvSpPr>
            <p:cNvPr id="24" name="Right Bracket 23"/>
            <p:cNvSpPr/>
            <p:nvPr/>
          </p:nvSpPr>
          <p:spPr>
            <a:xfrm>
              <a:off x="9322799" y="7533824"/>
              <a:ext cx="148054" cy="1648276"/>
            </a:xfrm>
            <a:prstGeom prst="rightBracket">
              <a:avLst/>
            </a:prstGeom>
            <a:ln w="38100">
              <a:solidFill>
                <a:schemeClr val="bg2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470853" y="8142518"/>
              <a:ext cx="21877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chemeClr val="bg2"/>
                  </a:solidFill>
                </a:rPr>
                <a:t>Icons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1098" y="1209223"/>
            <a:ext cx="3438174" cy="59163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18" name="Rectangle 17"/>
          <p:cNvSpPr/>
          <p:nvPr/>
        </p:nvSpPr>
        <p:spPr>
          <a:xfrm>
            <a:off x="12984480" y="3734349"/>
            <a:ext cx="498521" cy="494751"/>
          </a:xfrm>
          <a:prstGeom prst="rect">
            <a:avLst/>
          </a:prstGeom>
          <a:noFill/>
          <a:ln w="3810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800" y="2857500"/>
            <a:ext cx="3438174" cy="59163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25" name="Rectangle 24"/>
          <p:cNvSpPr/>
          <p:nvPr/>
        </p:nvSpPr>
        <p:spPr>
          <a:xfrm>
            <a:off x="12166993" y="7163349"/>
            <a:ext cx="498521" cy="494751"/>
          </a:xfrm>
          <a:prstGeom prst="rect">
            <a:avLst/>
          </a:prstGeom>
          <a:noFill/>
          <a:ln w="3810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362145" y="9796895"/>
            <a:ext cx="1905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2"/>
                </a:solidFill>
                <a:latin typeface="FontAwesome" pitchFamily="2" charset="0"/>
              </a:rPr>
              <a:t></a:t>
            </a:r>
          </a:p>
        </p:txBody>
      </p:sp>
    </p:spTree>
    <p:extLst>
      <p:ext uri="{BB962C8B-B14F-4D97-AF65-F5344CB8AC3E}">
        <p14:creationId xmlns:p14="http://schemas.microsoft.com/office/powerpoint/2010/main" val="349098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571411"/>
            <a:ext cx="7620000" cy="127727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+mj-lt"/>
              </a:rPr>
              <a:t>Reach </a:t>
            </a:r>
            <a:r>
              <a:rPr lang="en-US" dirty="0">
                <a:solidFill>
                  <a:schemeClr val="accent6"/>
                </a:solidFill>
                <a:latin typeface="+mj-lt"/>
              </a:rPr>
              <a:t>vs. Richness</a:t>
            </a:r>
            <a:br>
              <a:rPr lang="en-US" dirty="0"/>
            </a:br>
            <a:r>
              <a:rPr lang="en-US" sz="1600" b="0" dirty="0">
                <a:solidFill>
                  <a:schemeClr val="tx2"/>
                </a:solidFill>
              </a:rPr>
              <a:t>There are 10 kinds of people in the world. </a:t>
            </a:r>
            <a:br>
              <a:rPr lang="en-US" sz="1600" b="0" dirty="0">
                <a:solidFill>
                  <a:schemeClr val="tx2"/>
                </a:solidFill>
              </a:rPr>
            </a:br>
            <a:r>
              <a:rPr lang="en-US" sz="1600" b="0" dirty="0">
                <a:solidFill>
                  <a:schemeClr val="tx2"/>
                </a:solidFill>
              </a:rPr>
              <a:t>Those that understand binary, and those that don’t.</a:t>
            </a:r>
            <a:endParaRPr lang="en-US" sz="4000" b="0" dirty="0">
              <a:solidFill>
                <a:schemeClr val="tx2"/>
              </a:solidFill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1447800" y="6578034"/>
            <a:ext cx="2286000" cy="2286000"/>
            <a:chOff x="1447800" y="5934045"/>
            <a:chExt cx="2286000" cy="2286000"/>
          </a:xfrm>
        </p:grpSpPr>
        <p:sp>
          <p:nvSpPr>
            <p:cNvPr id="13" name="Oval 12"/>
            <p:cNvSpPr/>
            <p:nvPr/>
          </p:nvSpPr>
          <p:spPr>
            <a:xfrm>
              <a:off x="1447800" y="5934045"/>
              <a:ext cx="2286000" cy="2286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 sz="2800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6162645"/>
              <a:ext cx="1524000" cy="156966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9600" dirty="0">
                  <a:solidFill>
                    <a:schemeClr val="accent6"/>
                  </a:solidFill>
                  <a:latin typeface="FontAwesome" pitchFamily="2" charset="0"/>
                </a:rPr>
                <a:t></a:t>
              </a:r>
              <a:endParaRPr lang="en-US" dirty="0">
                <a:solidFill>
                  <a:schemeClr val="accent6"/>
                </a:solidFill>
                <a:latin typeface="FontAwesome" pitchFamily="2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6210300" y="6578034"/>
            <a:ext cx="2286000" cy="2286000"/>
            <a:chOff x="7391400" y="5937736"/>
            <a:chExt cx="2286000" cy="2286000"/>
          </a:xfrm>
        </p:grpSpPr>
        <p:sp>
          <p:nvSpPr>
            <p:cNvPr id="23" name="Oval 22"/>
            <p:cNvSpPr/>
            <p:nvPr/>
          </p:nvSpPr>
          <p:spPr>
            <a:xfrm>
              <a:off x="7391400" y="5937736"/>
              <a:ext cx="2286000" cy="2286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 sz="28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772400" y="6292215"/>
              <a:ext cx="1524000" cy="156966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9600" dirty="0">
                  <a:solidFill>
                    <a:schemeClr val="accent6"/>
                  </a:solidFill>
                  <a:latin typeface="FontAwesome" pitchFamily="2" charset="0"/>
                </a:rPr>
                <a:t></a:t>
              </a:r>
              <a:endParaRPr lang="en-US" dirty="0">
                <a:solidFill>
                  <a:schemeClr val="accent6"/>
                </a:solidFill>
                <a:latin typeface="FontAwesome" pitchFamily="2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447800" y="3225217"/>
            <a:ext cx="2286000" cy="2286000"/>
            <a:chOff x="1447800" y="2945814"/>
            <a:chExt cx="2286000" cy="2286000"/>
          </a:xfrm>
        </p:grpSpPr>
        <p:sp>
          <p:nvSpPr>
            <p:cNvPr id="25" name="Oval 24"/>
            <p:cNvSpPr/>
            <p:nvPr/>
          </p:nvSpPr>
          <p:spPr>
            <a:xfrm>
              <a:off x="1447800" y="2945814"/>
              <a:ext cx="2286000" cy="2286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 sz="28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28800" y="3190845"/>
              <a:ext cx="1524000" cy="156966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9600" dirty="0">
                  <a:solidFill>
                    <a:schemeClr val="accent6"/>
                  </a:solidFill>
                  <a:latin typeface="FontAwesome" pitchFamily="2" charset="0"/>
                </a:rPr>
                <a:t></a:t>
              </a:r>
              <a:endParaRPr lang="en-US" dirty="0">
                <a:solidFill>
                  <a:schemeClr val="accent6"/>
                </a:solidFill>
                <a:latin typeface="FontAwesome" pitchFamily="2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210300" y="3225217"/>
            <a:ext cx="2286000" cy="2286000"/>
            <a:chOff x="7391400" y="2945814"/>
            <a:chExt cx="2286000" cy="2286000"/>
          </a:xfrm>
        </p:grpSpPr>
        <p:sp>
          <p:nvSpPr>
            <p:cNvPr id="27" name="Oval 26"/>
            <p:cNvSpPr/>
            <p:nvPr/>
          </p:nvSpPr>
          <p:spPr>
            <a:xfrm>
              <a:off x="7391400" y="2945814"/>
              <a:ext cx="2286000" cy="2286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 sz="2800" dirty="0">
                <a:solidFill>
                  <a:schemeClr val="tx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772400" y="3075196"/>
              <a:ext cx="1524000" cy="186204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11500" dirty="0">
                  <a:solidFill>
                    <a:schemeClr val="accent6"/>
                  </a:solidFill>
                  <a:latin typeface="FontAwesome" pitchFamily="2" charset="0"/>
                </a:rPr>
                <a:t></a:t>
              </a:r>
              <a:endParaRPr lang="en-US" sz="9600" dirty="0">
                <a:solidFill>
                  <a:schemeClr val="accent6"/>
                </a:solidFill>
                <a:latin typeface="FontAwesome" pitchFamily="2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0972800" y="6397595"/>
            <a:ext cx="2286000" cy="2646878"/>
            <a:chOff x="13335000" y="5629245"/>
            <a:chExt cx="2286000" cy="2646878"/>
          </a:xfrm>
        </p:grpSpPr>
        <p:sp>
          <p:nvSpPr>
            <p:cNvPr id="29" name="Oval 28"/>
            <p:cNvSpPr/>
            <p:nvPr/>
          </p:nvSpPr>
          <p:spPr>
            <a:xfrm>
              <a:off x="13335000" y="5934045"/>
              <a:ext cx="2286000" cy="2286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 sz="2800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716000" y="5629245"/>
              <a:ext cx="1524000" cy="264687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16600" dirty="0">
                  <a:solidFill>
                    <a:schemeClr val="accent6"/>
                  </a:solidFill>
                  <a:latin typeface="FontAwesome" pitchFamily="2" charset="0"/>
                </a:rPr>
                <a:t></a:t>
              </a:r>
              <a:endParaRPr lang="en-US" sz="8000" dirty="0">
                <a:solidFill>
                  <a:schemeClr val="accent6"/>
                </a:solidFill>
                <a:latin typeface="FontAwesome" pitchFamily="2" charset="0"/>
              </a:endParaRPr>
            </a:p>
          </p:txBody>
        </p:sp>
      </p:grpSp>
      <p:cxnSp>
        <p:nvCxnSpPr>
          <p:cNvPr id="33" name="Straight Connector 32"/>
          <p:cNvCxnSpPr>
            <a:stCxn id="13" idx="6"/>
            <a:endCxn id="23" idx="2"/>
          </p:cNvCxnSpPr>
          <p:nvPr/>
        </p:nvCxnSpPr>
        <p:spPr>
          <a:xfrm>
            <a:off x="3733800" y="7721034"/>
            <a:ext cx="2476500" cy="0"/>
          </a:xfrm>
          <a:prstGeom prst="line">
            <a:avLst/>
          </a:prstGeom>
          <a:ln w="381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5" idx="5"/>
            <a:endCxn id="23" idx="1"/>
          </p:cNvCxnSpPr>
          <p:nvPr/>
        </p:nvCxnSpPr>
        <p:spPr>
          <a:xfrm>
            <a:off x="3399023" y="5176440"/>
            <a:ext cx="3146054" cy="1736371"/>
          </a:xfrm>
          <a:prstGeom prst="line">
            <a:avLst/>
          </a:prstGeom>
          <a:ln w="381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5" idx="6"/>
            <a:endCxn id="27" idx="2"/>
          </p:cNvCxnSpPr>
          <p:nvPr/>
        </p:nvCxnSpPr>
        <p:spPr>
          <a:xfrm>
            <a:off x="3733800" y="4368217"/>
            <a:ext cx="2476500" cy="0"/>
          </a:xfrm>
          <a:prstGeom prst="line">
            <a:avLst/>
          </a:prstGeom>
          <a:ln w="381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7" idx="5"/>
            <a:endCxn id="29" idx="1"/>
          </p:cNvCxnSpPr>
          <p:nvPr/>
        </p:nvCxnSpPr>
        <p:spPr>
          <a:xfrm>
            <a:off x="8161523" y="5176440"/>
            <a:ext cx="3146054" cy="1860732"/>
          </a:xfrm>
          <a:prstGeom prst="line">
            <a:avLst/>
          </a:prstGeom>
          <a:ln w="381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/>
          <p:cNvGrpSpPr/>
          <p:nvPr/>
        </p:nvGrpSpPr>
        <p:grpSpPr>
          <a:xfrm>
            <a:off x="10972800" y="2790862"/>
            <a:ext cx="2286000" cy="3154710"/>
            <a:chOff x="13335000" y="2505045"/>
            <a:chExt cx="2286000" cy="3154710"/>
          </a:xfrm>
        </p:grpSpPr>
        <p:sp>
          <p:nvSpPr>
            <p:cNvPr id="43" name="Oval 42"/>
            <p:cNvSpPr/>
            <p:nvPr/>
          </p:nvSpPr>
          <p:spPr>
            <a:xfrm>
              <a:off x="13335000" y="2942123"/>
              <a:ext cx="2286000" cy="2286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 sz="2800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3716000" y="2505045"/>
              <a:ext cx="1524000" cy="31547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19900" b="1" dirty="0">
                  <a:solidFill>
                    <a:schemeClr val="accent6"/>
                  </a:solidFill>
                  <a:latin typeface="Wilderness Typeface" panose="00000500000000000000" pitchFamily="2" charset="0"/>
                </a:rPr>
                <a:t>?</a:t>
              </a:r>
            </a:p>
          </p:txBody>
        </p:sp>
      </p:grpSp>
      <p:cxnSp>
        <p:nvCxnSpPr>
          <p:cNvPr id="45" name="Straight Connector 44"/>
          <p:cNvCxnSpPr>
            <a:stCxn id="43" idx="4"/>
            <a:endCxn id="29" idx="0"/>
          </p:cNvCxnSpPr>
          <p:nvPr/>
        </p:nvCxnSpPr>
        <p:spPr>
          <a:xfrm>
            <a:off x="12115800" y="5513940"/>
            <a:ext cx="0" cy="1188455"/>
          </a:xfrm>
          <a:prstGeom prst="line">
            <a:avLst/>
          </a:prstGeom>
          <a:ln w="381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/>
          <p:cNvGrpSpPr/>
          <p:nvPr/>
        </p:nvGrpSpPr>
        <p:grpSpPr>
          <a:xfrm>
            <a:off x="685801" y="9391590"/>
            <a:ext cx="14096999" cy="400110"/>
            <a:chOff x="685801" y="9391590"/>
            <a:chExt cx="14096999" cy="400110"/>
          </a:xfrm>
        </p:grpSpPr>
        <p:cxnSp>
          <p:nvCxnSpPr>
            <p:cNvPr id="15" name="Straight Connector 14"/>
            <p:cNvCxnSpPr/>
            <p:nvPr/>
          </p:nvCxnSpPr>
          <p:spPr>
            <a:xfrm flipH="1">
              <a:off x="685801" y="9597995"/>
              <a:ext cx="14096999" cy="0"/>
            </a:xfrm>
            <a:prstGeom prst="line">
              <a:avLst/>
            </a:prstGeom>
            <a:ln w="38100">
              <a:solidFill>
                <a:schemeClr val="accent2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2080789" y="9391590"/>
              <a:ext cx="1020023" cy="400110"/>
            </a:xfrm>
            <a:prstGeom prst="rect">
              <a:avLst/>
            </a:prstGeom>
            <a:solidFill>
              <a:srgbClr val="F2F2F5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Text UI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413027" y="9391590"/>
              <a:ext cx="1693091" cy="400110"/>
            </a:xfrm>
            <a:prstGeom prst="rect">
              <a:avLst/>
            </a:prstGeom>
            <a:solidFill>
              <a:srgbClr val="F2F2F5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Graphical UI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1418333" y="9391590"/>
              <a:ext cx="1394934" cy="400110"/>
            </a:xfrm>
            <a:prstGeom prst="rect">
              <a:avLst/>
            </a:prstGeom>
            <a:solidFill>
              <a:srgbClr val="F2F2F5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Natural UI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69811" y="2628900"/>
            <a:ext cx="400112" cy="6962745"/>
            <a:chOff x="469811" y="2628900"/>
            <a:chExt cx="400112" cy="6962745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92149" y="2628900"/>
              <a:ext cx="0" cy="6962745"/>
            </a:xfrm>
            <a:prstGeom prst="line">
              <a:avLst/>
            </a:prstGeom>
            <a:ln w="38100" cap="sq">
              <a:solidFill>
                <a:schemeClr val="accent2"/>
              </a:solidFill>
              <a:bevel/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 rot="16200000">
              <a:off x="242505" y="7520979"/>
              <a:ext cx="854721" cy="400110"/>
            </a:xfrm>
            <a:prstGeom prst="rect">
              <a:avLst/>
            </a:prstGeom>
            <a:solidFill>
              <a:srgbClr val="F2F2F5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Local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 rot="16200000">
              <a:off x="179188" y="4168162"/>
              <a:ext cx="981359" cy="400110"/>
            </a:xfrm>
            <a:prstGeom prst="rect">
              <a:avLst/>
            </a:prstGeom>
            <a:solidFill>
              <a:srgbClr val="F2F2F5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Global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0931154" y="3225217"/>
            <a:ext cx="2391146" cy="2286000"/>
            <a:chOff x="14668500" y="4367960"/>
            <a:chExt cx="2391146" cy="2286000"/>
          </a:xfrm>
        </p:grpSpPr>
        <p:sp>
          <p:nvSpPr>
            <p:cNvPr id="38" name="Oval 37"/>
            <p:cNvSpPr/>
            <p:nvPr/>
          </p:nvSpPr>
          <p:spPr>
            <a:xfrm>
              <a:off x="14706600" y="4367960"/>
              <a:ext cx="2286000" cy="2286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 sz="2800" dirty="0">
                <a:solidFill>
                  <a:schemeClr val="tx1"/>
                </a:solidFill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68500" y="4610100"/>
              <a:ext cx="2391146" cy="1793358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656661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76300" y="571411"/>
            <a:ext cx="8115300" cy="937180"/>
          </a:xfrm>
        </p:spPr>
        <p:txBody>
          <a:bodyPr/>
          <a:lstStyle/>
          <a:p>
            <a:r>
              <a:rPr lang="en-US" dirty="0"/>
              <a:t>Install Banner </a:t>
            </a:r>
            <a:r>
              <a:rPr lang="en-US" dirty="0">
                <a:solidFill>
                  <a:schemeClr val="accent1"/>
                </a:solidFill>
              </a:rPr>
              <a:t>Requirements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sz="1600" b="0" dirty="0">
                <a:solidFill>
                  <a:schemeClr val="tx2"/>
                </a:solidFill>
              </a:rPr>
              <a:t>A common programming solution is to use threads. But then, two ‘</a:t>
            </a:r>
            <a:r>
              <a:rPr lang="en-US" sz="1600" b="0" dirty="0" err="1">
                <a:solidFill>
                  <a:schemeClr val="tx2"/>
                </a:solidFill>
              </a:rPr>
              <a:t>llyou</a:t>
            </a:r>
            <a:r>
              <a:rPr lang="en-US" sz="1600" b="0" dirty="0">
                <a:solidFill>
                  <a:schemeClr val="tx2"/>
                </a:solidFill>
              </a:rPr>
              <a:t> </a:t>
            </a:r>
            <a:r>
              <a:rPr lang="en-US" sz="1600" b="0" dirty="0" err="1">
                <a:solidFill>
                  <a:schemeClr val="tx2"/>
                </a:solidFill>
              </a:rPr>
              <a:t>hav</a:t>
            </a:r>
            <a:r>
              <a:rPr lang="en-US" sz="1600" b="0" dirty="0">
                <a:solidFill>
                  <a:schemeClr val="tx2"/>
                </a:solidFill>
              </a:rPr>
              <a:t> </a:t>
            </a:r>
            <a:r>
              <a:rPr lang="en-US" sz="1600" b="0" dirty="0" err="1">
                <a:solidFill>
                  <a:schemeClr val="tx2"/>
                </a:solidFill>
              </a:rPr>
              <a:t>erpoblesm</a:t>
            </a:r>
            <a:r>
              <a:rPr lang="en-US" sz="1600" b="0" dirty="0">
                <a:solidFill>
                  <a:schemeClr val="tx2"/>
                </a:solidFill>
              </a:rPr>
              <a:t>.</a:t>
            </a:r>
            <a:endParaRPr lang="uk-UA" sz="1600" b="0" dirty="0">
              <a:solidFill>
                <a:schemeClr val="tx2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952750" y="2118396"/>
            <a:ext cx="12382500" cy="1143000"/>
            <a:chOff x="3429000" y="3046511"/>
            <a:chExt cx="12382500" cy="1143000"/>
          </a:xfrm>
        </p:grpSpPr>
        <p:sp>
          <p:nvSpPr>
            <p:cNvPr id="8" name="Freeform 29"/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5124449" y="3294845"/>
              <a:ext cx="10687051" cy="685986"/>
              <a:chOff x="5124449" y="3294845"/>
              <a:chExt cx="10687051" cy="685986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5124449" y="3294845"/>
                <a:ext cx="918910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atin typeface="+mj-lt"/>
                  </a:rPr>
                  <a:t>secure site with </a:t>
                </a:r>
                <a:r>
                  <a:rPr lang="en-US" sz="3600" dirty="0">
                    <a:solidFill>
                      <a:schemeClr val="accent6"/>
                    </a:solidFill>
                    <a:latin typeface="+mj-lt"/>
                  </a:rPr>
                  <a:t>green lock icon</a:t>
                </a:r>
                <a:endParaRPr lang="uk-UA" sz="3600" dirty="0">
                  <a:solidFill>
                    <a:schemeClr val="accent6"/>
                  </a:solidFill>
                  <a:latin typeface="+mj-lt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5124450" y="3580721"/>
                <a:ext cx="106870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000" dirty="0">
                  <a:solidFill>
                    <a:schemeClr val="tx2"/>
                  </a:solidFill>
                </a:endParaRPr>
              </a:p>
            </p:txBody>
          </p:sp>
        </p:grpSp>
      </p:grpSp>
      <p:grpSp>
        <p:nvGrpSpPr>
          <p:cNvPr id="12" name="Group 11"/>
          <p:cNvGrpSpPr/>
          <p:nvPr/>
        </p:nvGrpSpPr>
        <p:grpSpPr>
          <a:xfrm>
            <a:off x="2952750" y="3888764"/>
            <a:ext cx="12382500" cy="1143000"/>
            <a:chOff x="3429000" y="3046511"/>
            <a:chExt cx="12382500" cy="1143000"/>
          </a:xfrm>
        </p:grpSpPr>
        <p:sp>
          <p:nvSpPr>
            <p:cNvPr id="13" name="Freeform 29"/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5124450" y="3294845"/>
              <a:ext cx="10687050" cy="685986"/>
              <a:chOff x="5124450" y="3294845"/>
              <a:chExt cx="10687050" cy="685986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124450" y="3294845"/>
                <a:ext cx="918910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latin typeface="+mj-lt"/>
                  </a:rPr>
                  <a:t>registered </a:t>
                </a:r>
                <a:r>
                  <a:rPr lang="en-US" sz="3600" dirty="0">
                    <a:solidFill>
                      <a:schemeClr val="accent6"/>
                    </a:solidFill>
                    <a:latin typeface="+mj-lt"/>
                  </a:rPr>
                  <a:t>service worker</a:t>
                </a:r>
                <a:endParaRPr lang="uk-UA" sz="3600" dirty="0">
                  <a:solidFill>
                    <a:schemeClr val="accent6"/>
                  </a:solidFill>
                  <a:latin typeface="+mj-lt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124450" y="3580721"/>
                <a:ext cx="106870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000" dirty="0">
                  <a:solidFill>
                    <a:schemeClr val="tx2"/>
                  </a:solidFill>
                </a:endParaRPr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2952750" y="5659132"/>
            <a:ext cx="12382500" cy="1143000"/>
            <a:chOff x="3429000" y="3046511"/>
            <a:chExt cx="12382500" cy="1143000"/>
          </a:xfrm>
        </p:grpSpPr>
        <p:sp>
          <p:nvSpPr>
            <p:cNvPr id="18" name="Freeform 29"/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5124450" y="3294845"/>
              <a:ext cx="10687050" cy="685986"/>
              <a:chOff x="5124450" y="3294845"/>
              <a:chExt cx="10687050" cy="685986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5124450" y="3294845"/>
                <a:ext cx="918910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chemeClr val="accent6"/>
                    </a:solidFill>
                    <a:latin typeface="+mj-lt"/>
                  </a:rPr>
                  <a:t>offline</a:t>
                </a:r>
                <a:r>
                  <a:rPr lang="en-US" sz="3600" dirty="0">
                    <a:latin typeface="+mj-lt"/>
                  </a:rPr>
                  <a:t> experience</a:t>
                </a:r>
                <a:endParaRPr lang="uk-UA" sz="3600" dirty="0">
                  <a:solidFill>
                    <a:schemeClr val="accent1"/>
                  </a:solidFill>
                  <a:latin typeface="+mj-lt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5124450" y="3580721"/>
                <a:ext cx="106870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000" dirty="0">
                  <a:solidFill>
                    <a:schemeClr val="tx2"/>
                  </a:solidFill>
                </a:endParaRPr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2952750" y="7429500"/>
            <a:ext cx="12382500" cy="1341192"/>
            <a:chOff x="3429000" y="2947415"/>
            <a:chExt cx="12382500" cy="1341192"/>
          </a:xfrm>
        </p:grpSpPr>
        <p:sp>
          <p:nvSpPr>
            <p:cNvPr id="23" name="Freeform 29"/>
            <p:cNvSpPr>
              <a:spLocks noEditPoints="1"/>
            </p:cNvSpPr>
            <p:nvPr/>
          </p:nvSpPr>
          <p:spPr bwMode="auto">
            <a:xfrm>
              <a:off x="3429000" y="3046511"/>
              <a:ext cx="1143000" cy="1143000"/>
            </a:xfrm>
            <a:custGeom>
              <a:avLst/>
              <a:gdLst>
                <a:gd name="T0" fmla="*/ 88 w 176"/>
                <a:gd name="T1" fmla="*/ 110 h 176"/>
                <a:gd name="T2" fmla="*/ 51 w 176"/>
                <a:gd name="T3" fmla="*/ 73 h 176"/>
                <a:gd name="T4" fmla="*/ 48 w 176"/>
                <a:gd name="T5" fmla="*/ 72 h 176"/>
                <a:gd name="T6" fmla="*/ 44 w 176"/>
                <a:gd name="T7" fmla="*/ 76 h 176"/>
                <a:gd name="T8" fmla="*/ 45 w 176"/>
                <a:gd name="T9" fmla="*/ 79 h 176"/>
                <a:gd name="T10" fmla="*/ 85 w 176"/>
                <a:gd name="T11" fmla="*/ 119 h 176"/>
                <a:gd name="T12" fmla="*/ 88 w 176"/>
                <a:gd name="T13" fmla="*/ 120 h 176"/>
                <a:gd name="T14" fmla="*/ 91 w 176"/>
                <a:gd name="T15" fmla="*/ 119 h 176"/>
                <a:gd name="T16" fmla="*/ 91 w 176"/>
                <a:gd name="T17" fmla="*/ 119 h 176"/>
                <a:gd name="T18" fmla="*/ 158 w 176"/>
                <a:gd name="T19" fmla="*/ 49 h 176"/>
                <a:gd name="T20" fmla="*/ 158 w 176"/>
                <a:gd name="T21" fmla="*/ 49 h 176"/>
                <a:gd name="T22" fmla="*/ 163 w 176"/>
                <a:gd name="T23" fmla="*/ 43 h 176"/>
                <a:gd name="T24" fmla="*/ 163 w 176"/>
                <a:gd name="T25" fmla="*/ 43 h 176"/>
                <a:gd name="T26" fmla="*/ 175 w 176"/>
                <a:gd name="T27" fmla="*/ 31 h 176"/>
                <a:gd name="T28" fmla="*/ 175 w 176"/>
                <a:gd name="T29" fmla="*/ 31 h 176"/>
                <a:gd name="T30" fmla="*/ 176 w 176"/>
                <a:gd name="T31" fmla="*/ 28 h 176"/>
                <a:gd name="T32" fmla="*/ 172 w 176"/>
                <a:gd name="T33" fmla="*/ 24 h 176"/>
                <a:gd name="T34" fmla="*/ 169 w 176"/>
                <a:gd name="T35" fmla="*/ 25 h 176"/>
                <a:gd name="T36" fmla="*/ 169 w 176"/>
                <a:gd name="T37" fmla="*/ 25 h 176"/>
                <a:gd name="T38" fmla="*/ 159 w 176"/>
                <a:gd name="T39" fmla="*/ 36 h 176"/>
                <a:gd name="T40" fmla="*/ 159 w 176"/>
                <a:gd name="T41" fmla="*/ 36 h 176"/>
                <a:gd name="T42" fmla="*/ 153 w 176"/>
                <a:gd name="T43" fmla="*/ 42 h 176"/>
                <a:gd name="T44" fmla="*/ 153 w 176"/>
                <a:gd name="T45" fmla="*/ 42 h 176"/>
                <a:gd name="T46" fmla="*/ 88 w 176"/>
                <a:gd name="T47" fmla="*/ 110 h 176"/>
                <a:gd name="T48" fmla="*/ 169 w 176"/>
                <a:gd name="T49" fmla="*/ 54 h 176"/>
                <a:gd name="T50" fmla="*/ 163 w 176"/>
                <a:gd name="T51" fmla="*/ 54 h 176"/>
                <a:gd name="T52" fmla="*/ 162 w 176"/>
                <a:gd name="T53" fmla="*/ 58 h 176"/>
                <a:gd name="T54" fmla="*/ 162 w 176"/>
                <a:gd name="T55" fmla="*/ 58 h 176"/>
                <a:gd name="T56" fmla="*/ 168 w 176"/>
                <a:gd name="T57" fmla="*/ 88 h 176"/>
                <a:gd name="T58" fmla="*/ 88 w 176"/>
                <a:gd name="T59" fmla="*/ 168 h 176"/>
                <a:gd name="T60" fmla="*/ 8 w 176"/>
                <a:gd name="T61" fmla="*/ 88 h 176"/>
                <a:gd name="T62" fmla="*/ 88 w 176"/>
                <a:gd name="T63" fmla="*/ 8 h 176"/>
                <a:gd name="T64" fmla="*/ 146 w 176"/>
                <a:gd name="T65" fmla="*/ 33 h 176"/>
                <a:gd name="T66" fmla="*/ 146 w 176"/>
                <a:gd name="T67" fmla="*/ 32 h 176"/>
                <a:gd name="T68" fmla="*/ 151 w 176"/>
                <a:gd name="T69" fmla="*/ 32 h 176"/>
                <a:gd name="T70" fmla="*/ 151 w 176"/>
                <a:gd name="T71" fmla="*/ 27 h 176"/>
                <a:gd name="T72" fmla="*/ 151 w 176"/>
                <a:gd name="T73" fmla="*/ 26 h 176"/>
                <a:gd name="T74" fmla="*/ 88 w 176"/>
                <a:gd name="T75" fmla="*/ 0 h 176"/>
                <a:gd name="T76" fmla="*/ 0 w 176"/>
                <a:gd name="T77" fmla="*/ 88 h 176"/>
                <a:gd name="T78" fmla="*/ 88 w 176"/>
                <a:gd name="T79" fmla="*/ 176 h 176"/>
                <a:gd name="T80" fmla="*/ 176 w 176"/>
                <a:gd name="T81" fmla="*/ 88 h 176"/>
                <a:gd name="T82" fmla="*/ 170 w 176"/>
                <a:gd name="T83" fmla="*/ 56 h 176"/>
                <a:gd name="T84" fmla="*/ 169 w 176"/>
                <a:gd name="T85" fmla="*/ 54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6" h="176">
                  <a:moveTo>
                    <a:pt x="88" y="110"/>
                  </a:moveTo>
                  <a:cubicBezTo>
                    <a:pt x="51" y="73"/>
                    <a:pt x="51" y="73"/>
                    <a:pt x="51" y="73"/>
                  </a:cubicBezTo>
                  <a:cubicBezTo>
                    <a:pt x="50" y="72"/>
                    <a:pt x="49" y="72"/>
                    <a:pt x="48" y="72"/>
                  </a:cubicBezTo>
                  <a:cubicBezTo>
                    <a:pt x="46" y="72"/>
                    <a:pt x="44" y="74"/>
                    <a:pt x="44" y="76"/>
                  </a:cubicBezTo>
                  <a:cubicBezTo>
                    <a:pt x="44" y="77"/>
                    <a:pt x="44" y="78"/>
                    <a:pt x="45" y="79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7" y="120"/>
                    <a:pt x="88" y="120"/>
                  </a:cubicBezTo>
                  <a:cubicBezTo>
                    <a:pt x="89" y="120"/>
                    <a:pt x="90" y="120"/>
                    <a:pt x="91" y="119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63" y="43"/>
                    <a:pt x="163" y="43"/>
                    <a:pt x="163" y="43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5" y="31"/>
                    <a:pt x="175" y="31"/>
                    <a:pt x="175" y="31"/>
                  </a:cubicBezTo>
                  <a:cubicBezTo>
                    <a:pt x="176" y="30"/>
                    <a:pt x="176" y="29"/>
                    <a:pt x="176" y="28"/>
                  </a:cubicBezTo>
                  <a:cubicBezTo>
                    <a:pt x="176" y="26"/>
                    <a:pt x="174" y="24"/>
                    <a:pt x="172" y="24"/>
                  </a:cubicBezTo>
                  <a:cubicBezTo>
                    <a:pt x="171" y="24"/>
                    <a:pt x="170" y="24"/>
                    <a:pt x="169" y="25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9" y="36"/>
                    <a:pt x="159" y="36"/>
                    <a:pt x="159" y="36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3" y="42"/>
                    <a:pt x="153" y="42"/>
                    <a:pt x="153" y="42"/>
                  </a:cubicBezTo>
                  <a:lnTo>
                    <a:pt x="88" y="110"/>
                  </a:lnTo>
                  <a:close/>
                  <a:moveTo>
                    <a:pt x="169" y="54"/>
                  </a:moveTo>
                  <a:cubicBezTo>
                    <a:pt x="167" y="53"/>
                    <a:pt x="165" y="53"/>
                    <a:pt x="163" y="54"/>
                  </a:cubicBezTo>
                  <a:cubicBezTo>
                    <a:pt x="162" y="55"/>
                    <a:pt x="162" y="57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6" y="68"/>
                    <a:pt x="168" y="78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11" y="8"/>
                    <a:pt x="131" y="17"/>
                    <a:pt x="146" y="33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47" y="34"/>
                    <a:pt x="150" y="34"/>
                    <a:pt x="151" y="32"/>
                  </a:cubicBezTo>
                  <a:cubicBezTo>
                    <a:pt x="153" y="31"/>
                    <a:pt x="153" y="28"/>
                    <a:pt x="151" y="27"/>
                  </a:cubicBezTo>
                  <a:cubicBezTo>
                    <a:pt x="151" y="27"/>
                    <a:pt x="151" y="26"/>
                    <a:pt x="151" y="26"/>
                  </a:cubicBezTo>
                  <a:cubicBezTo>
                    <a:pt x="135" y="10"/>
                    <a:pt x="113" y="0"/>
                    <a:pt x="88" y="0"/>
                  </a:cubicBez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77"/>
                    <a:pt x="174" y="66"/>
                    <a:pt x="170" y="56"/>
                  </a:cubicBezTo>
                  <a:cubicBezTo>
                    <a:pt x="170" y="55"/>
                    <a:pt x="169" y="55"/>
                    <a:pt x="169" y="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5124450" y="2947415"/>
              <a:ext cx="10687050" cy="1341192"/>
              <a:chOff x="5124450" y="2947415"/>
              <a:chExt cx="10687050" cy="1341192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5124450" y="2947415"/>
                <a:ext cx="918910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chemeClr val="accent6"/>
                    </a:solidFill>
                    <a:latin typeface="+mj-lt"/>
                  </a:rPr>
                  <a:t>app manifest</a:t>
                </a:r>
                <a:r>
                  <a:rPr lang="en-US" sz="3600" dirty="0">
                    <a:latin typeface="+mj-lt"/>
                  </a:rPr>
                  <a:t> with:</a:t>
                </a:r>
                <a:endParaRPr lang="uk-UA" sz="3600" dirty="0">
                  <a:solidFill>
                    <a:schemeClr val="accent1"/>
                  </a:solidFill>
                  <a:latin typeface="+mj-lt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5124450" y="3580721"/>
                <a:ext cx="10687050" cy="707886"/>
              </a:xfrm>
              <a:prstGeom prst="rect">
                <a:avLst/>
              </a:prstGeom>
              <a:noFill/>
            </p:spPr>
            <p:txBody>
              <a:bodyPr wrap="square" numCol="3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</a:rPr>
                  <a:t>name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chemeClr val="tx2"/>
                    </a:solidFill>
                    <a:latin typeface="Consolas" panose="020B0609020204030204" pitchFamily="49" charset="0"/>
                  </a:rPr>
                  <a:t>short_name</a:t>
                </a:r>
                <a:endParaRPr lang="en-US" sz="2000" dirty="0">
                  <a:solidFill>
                    <a:schemeClr val="tx2"/>
                  </a:solidFill>
                  <a:latin typeface="Consolas" panose="020B0609020204030204" pitchFamily="49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</a:rPr>
                  <a:t>icons</a:t>
                </a:r>
                <a:r>
                  <a:rPr lang="en-US" sz="2000" dirty="0">
                    <a:solidFill>
                      <a:schemeClr val="tx2"/>
                    </a:solidFill>
                  </a:rPr>
                  <a:t> at least 144x144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chemeClr val="tx2"/>
                    </a:solidFill>
                    <a:latin typeface="Consolas" panose="020B0609020204030204" pitchFamily="49" charset="0"/>
                  </a:rPr>
                  <a:t>start_url</a:t>
                </a:r>
                <a:endParaRPr lang="en-US" sz="2000" dirty="0">
                  <a:solidFill>
                    <a:schemeClr val="tx2"/>
                  </a:solidFill>
                  <a:latin typeface="Consolas" panose="020B0609020204030204" pitchFamily="49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</a:rPr>
                  <a:t>display = </a:t>
                </a:r>
                <a:b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</a:rPr>
                </a:br>
                <a:r>
                  <a:rPr lang="en-US" sz="2000" dirty="0">
                    <a:solidFill>
                      <a:schemeClr val="tx2"/>
                    </a:solidFill>
                    <a:latin typeface="Consolas" panose="020B0609020204030204" pitchFamily="49" charset="0"/>
                  </a:rPr>
                  <a:t>standalone</a:t>
                </a:r>
                <a:r>
                  <a:rPr lang="en-US" sz="2000" dirty="0">
                    <a:solidFill>
                      <a:schemeClr val="tx2"/>
                    </a:solidFill>
                  </a:rPr>
                  <a:t> | </a:t>
                </a:r>
                <a:r>
                  <a:rPr lang="en-US" sz="2000" dirty="0" err="1">
                    <a:solidFill>
                      <a:schemeClr val="tx2"/>
                    </a:solidFill>
                    <a:latin typeface="Consolas" panose="020B0609020204030204" pitchFamily="49" charset="0"/>
                  </a:rPr>
                  <a:t>fullscreen</a:t>
                </a:r>
                <a:endParaRPr lang="en-US" sz="2000" dirty="0">
                  <a:solidFill>
                    <a:schemeClr val="tx2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9213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7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75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75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849600" y="-8232741"/>
            <a:ext cx="975130" cy="27438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7700" dirty="0">
                <a:solidFill>
                  <a:schemeClr val="bg2">
                    <a:lumMod val="75000"/>
                  </a:schemeClr>
                </a:solidFill>
                <a:latin typeface="Wilderness Typeface" panose="00000500000000000000" pitchFamily="2" charset="0"/>
              </a:rPr>
              <a:t>3</a:t>
            </a:r>
            <a:endParaRPr lang="en-US" sz="6000" dirty="0">
              <a:solidFill>
                <a:schemeClr val="bg2">
                  <a:lumMod val="75000"/>
                </a:schemeClr>
              </a:solidFill>
              <a:latin typeface="Wilderness Typeface" panose="000005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58549" y="6494502"/>
            <a:ext cx="61654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1"/>
                </a:solidFill>
                <a:ea typeface="Roboto Condensed" panose="02000000000000000000" pitchFamily="2" charset="0"/>
                <a:cs typeface="Lato Semibold" panose="020F0502020204030203" pitchFamily="34" charset="0"/>
              </a:rPr>
              <a:t>re-engageable</a:t>
            </a:r>
            <a:r>
              <a:rPr lang="en-US" sz="6600" b="1" dirty="0">
                <a:solidFill>
                  <a:schemeClr val="accent1"/>
                </a:solidFill>
                <a:ea typeface="Lato Semibold" panose="020F0502020204030203" pitchFamily="34" charset="0"/>
                <a:cs typeface="Lato Semibold" panose="020F0502020204030203" pitchFamily="34" charset="0"/>
              </a:rPr>
              <a:t>.</a:t>
            </a:r>
            <a:endParaRPr lang="ru-RU" sz="6600" b="1" dirty="0">
              <a:solidFill>
                <a:schemeClr val="accent1"/>
              </a:solidFill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791200" y="6362700"/>
            <a:ext cx="685800" cy="685800"/>
            <a:chOff x="6324600" y="4114799"/>
            <a:chExt cx="685800" cy="685800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 rot="10800000">
            <a:off x="11811000" y="7048500"/>
            <a:ext cx="685800" cy="685800"/>
            <a:chOff x="6324600" y="4114799"/>
            <a:chExt cx="685800" cy="685800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7694393" y="1562100"/>
            <a:ext cx="2057400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accent6"/>
                </a:solidFill>
                <a:latin typeface="FontAwesome" pitchFamily="2" charset="0"/>
              </a:rPr>
              <a:t></a:t>
            </a:r>
          </a:p>
          <a:p>
            <a:pPr algn="ctr"/>
            <a:endParaRPr 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78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val 38"/>
          <p:cNvSpPr/>
          <p:nvPr/>
        </p:nvSpPr>
        <p:spPr>
          <a:xfrm>
            <a:off x="16992600" y="2353828"/>
            <a:ext cx="533400" cy="533400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16992600" y="3367664"/>
            <a:ext cx="533400" cy="533400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16992600" y="4381500"/>
            <a:ext cx="533400" cy="533400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6992600" y="5413758"/>
            <a:ext cx="533400" cy="533400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13527366" y="1417219"/>
            <a:ext cx="4211590" cy="5542382"/>
            <a:chOff x="13527366" y="1417219"/>
            <a:chExt cx="4211590" cy="5542382"/>
          </a:xfrm>
        </p:grpSpPr>
        <p:grpSp>
          <p:nvGrpSpPr>
            <p:cNvPr id="7" name="Group 6"/>
            <p:cNvGrpSpPr/>
            <p:nvPr/>
          </p:nvGrpSpPr>
          <p:grpSpPr>
            <a:xfrm>
              <a:off x="13928956" y="1417219"/>
              <a:ext cx="3810000" cy="5542382"/>
              <a:chOff x="13182600" y="1976445"/>
              <a:chExt cx="3810000" cy="5542382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13182600" y="1976445"/>
                <a:ext cx="3810000" cy="4508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8700" dirty="0">
                    <a:solidFill>
                      <a:schemeClr val="tx2"/>
                    </a:solidFill>
                    <a:latin typeface="FontAwesome" pitchFamily="2" charset="0"/>
                  </a:rPr>
                  <a:t></a:t>
                </a:r>
                <a:endParaRPr lang="en-US" sz="287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3182600" y="3009900"/>
                <a:ext cx="3810000" cy="4508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8700" dirty="0">
                    <a:solidFill>
                      <a:schemeClr val="tx2"/>
                    </a:solidFill>
                    <a:latin typeface="FontAwesome" pitchFamily="2" charset="0"/>
                  </a:rPr>
                  <a:t></a:t>
                </a:r>
                <a:endParaRPr lang="en-US" sz="28700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33" name="Oval 32"/>
            <p:cNvSpPr/>
            <p:nvPr/>
          </p:nvSpPr>
          <p:spPr>
            <a:xfrm>
              <a:off x="13527366" y="2131445"/>
              <a:ext cx="874434" cy="874432"/>
            </a:xfrm>
            <a:prstGeom prst="ellipse">
              <a:avLst/>
            </a:prstGeom>
            <a:solidFill>
              <a:srgbClr val="F2F2F5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 sz="2800">
                <a:solidFill>
                  <a:schemeClr val="tx1"/>
                </a:solidFill>
              </a:endParaRPr>
            </a:p>
          </p:txBody>
        </p:sp>
        <p:pic>
          <p:nvPicPr>
            <p:cNvPr id="28" name="Picture 4" descr="https://www.seeklogo.net/wp-content/uploads/2015/09/google-favicon-vector-400x400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40066" y="2159233"/>
              <a:ext cx="853999" cy="853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Oval 35"/>
            <p:cNvSpPr/>
            <p:nvPr/>
          </p:nvSpPr>
          <p:spPr>
            <a:xfrm>
              <a:off x="13527366" y="3172845"/>
              <a:ext cx="874434" cy="874432"/>
            </a:xfrm>
            <a:prstGeom prst="ellipse">
              <a:avLst/>
            </a:prstGeom>
            <a:solidFill>
              <a:srgbClr val="F2F2F5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 sz="2800">
                <a:solidFill>
                  <a:schemeClr val="tx1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13527366" y="4214245"/>
              <a:ext cx="874434" cy="874432"/>
            </a:xfrm>
            <a:prstGeom prst="ellipse">
              <a:avLst/>
            </a:prstGeom>
            <a:solidFill>
              <a:srgbClr val="F2F2F5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 sz="2800">
                <a:solidFill>
                  <a:schemeClr val="tx1"/>
                </a:solidFill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3527366" y="5255645"/>
              <a:ext cx="874434" cy="874432"/>
            </a:xfrm>
            <a:prstGeom prst="ellipse">
              <a:avLst/>
            </a:prstGeom>
            <a:solidFill>
              <a:srgbClr val="F2F2F5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 sz="2800">
                <a:solidFill>
                  <a:schemeClr val="tx1"/>
                </a:solidFill>
              </a:endParaRPr>
            </a:p>
          </p:txBody>
        </p:sp>
        <p:pic>
          <p:nvPicPr>
            <p:cNvPr id="27" name="Picture 8" descr="http://ffp4g1ylyit3jdyti1hqcvtb-wpengine.netdna-ssl.com/opendesign/files/2017/01/Mozilla-12jan-1500px_logo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7" t="28025" r="3828" b="34187"/>
            <a:stretch/>
          </p:blipFill>
          <p:spPr bwMode="auto">
            <a:xfrm>
              <a:off x="13593164" y="5584659"/>
              <a:ext cx="748571" cy="216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upload.wikimedia.org/wikipedia/commons/thumb/6/6e/Opera_2015_logo.svg/2000px-Opera_2015_logo.svg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180"/>
            <a:stretch/>
          </p:blipFill>
          <p:spPr bwMode="auto">
            <a:xfrm>
              <a:off x="13589000" y="4273818"/>
              <a:ext cx="731500" cy="766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6" descr="http://diylogodesigns.com/blog/wp-content/uploads/2016/04/Microsoft-Logo-icon-png-Transparent-Background.png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89000" y="3251072"/>
              <a:ext cx="749515" cy="749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0" name="Straight Connector 59"/>
          <p:cNvCxnSpPr/>
          <p:nvPr/>
        </p:nvCxnSpPr>
        <p:spPr>
          <a:xfrm flipH="1" flipV="1">
            <a:off x="4789467" y="3837525"/>
            <a:ext cx="8324623" cy="11565"/>
          </a:xfrm>
          <a:prstGeom prst="line">
            <a:avLst/>
          </a:prstGeom>
          <a:ln w="38100">
            <a:solidFill>
              <a:schemeClr val="accent6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571411"/>
            <a:ext cx="6210300" cy="103105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+mj-lt"/>
              </a:rPr>
              <a:t>Web Push </a:t>
            </a:r>
            <a:r>
              <a:rPr lang="en-US" dirty="0">
                <a:solidFill>
                  <a:schemeClr val="accent6"/>
                </a:solidFill>
                <a:latin typeface="+mj-lt"/>
              </a:rPr>
              <a:t>Overview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sz="1600" b="0" dirty="0">
                <a:solidFill>
                  <a:schemeClr val="tx2"/>
                </a:solidFill>
              </a:rPr>
              <a:t>1f u c4n r34d th1s u r34lly n33d t0 g0 out51d3.</a:t>
            </a:r>
            <a:endParaRPr lang="uk-UA" b="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0" y="1606295"/>
            <a:ext cx="2503466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tx2"/>
                </a:solidFill>
                <a:latin typeface="FontAwesome" pitchFamily="2" charset="0"/>
              </a:rPr>
              <a:t></a:t>
            </a:r>
            <a:endParaRPr lang="en-US" sz="28700" dirty="0">
              <a:solidFill>
                <a:schemeClr val="tx2"/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 flipH="1">
            <a:off x="4789466" y="3848100"/>
            <a:ext cx="8324624" cy="0"/>
          </a:xfrm>
          <a:prstGeom prst="line">
            <a:avLst/>
          </a:prstGeom>
          <a:ln w="38100">
            <a:solidFill>
              <a:schemeClr val="accent6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endCxn id="3" idx="3"/>
          </p:cNvCxnSpPr>
          <p:nvPr/>
        </p:nvCxnSpPr>
        <p:spPr>
          <a:xfrm flipH="1" flipV="1">
            <a:off x="4789466" y="3860759"/>
            <a:ext cx="2297136" cy="3065370"/>
          </a:xfrm>
          <a:prstGeom prst="line">
            <a:avLst/>
          </a:prstGeom>
          <a:ln w="38100">
            <a:solidFill>
              <a:schemeClr val="accent6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4800600" y="3848100"/>
            <a:ext cx="2222176" cy="3065370"/>
          </a:xfrm>
          <a:prstGeom prst="line">
            <a:avLst/>
          </a:prstGeom>
          <a:ln w="38100">
            <a:solidFill>
              <a:schemeClr val="accent6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6410499" y="5584659"/>
            <a:ext cx="4648200" cy="4831111"/>
            <a:chOff x="12801600" y="3543299"/>
            <a:chExt cx="4648200" cy="4831111"/>
          </a:xfrm>
        </p:grpSpPr>
        <p:sp>
          <p:nvSpPr>
            <p:cNvPr id="18" name="TextBox 17"/>
            <p:cNvSpPr txBox="1"/>
            <p:nvPr/>
          </p:nvSpPr>
          <p:spPr>
            <a:xfrm>
              <a:off x="13639800" y="3543299"/>
              <a:ext cx="3810000" cy="4508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700" dirty="0">
                  <a:solidFill>
                    <a:schemeClr val="tx2"/>
                  </a:solidFill>
                  <a:latin typeface="FontAwesome" pitchFamily="2" charset="0"/>
                </a:rPr>
                <a:t></a:t>
              </a:r>
              <a:endParaRPr lang="en-US" sz="28700" dirty="0">
                <a:solidFill>
                  <a:schemeClr val="tx2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801600" y="5219700"/>
              <a:ext cx="3886200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900" dirty="0">
                  <a:solidFill>
                    <a:schemeClr val="accent2"/>
                  </a:solidFill>
                  <a:latin typeface="FontAwesome" pitchFamily="2" charset="0"/>
                </a:rPr>
                <a:t></a:t>
              </a:r>
              <a:endParaRPr lang="en-US" sz="199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7798230" y="8210300"/>
            <a:ext cx="1449436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solidFill>
                  <a:schemeClr val="accent6"/>
                </a:solidFill>
                <a:latin typeface="FontAwesome" pitchFamily="2" charset="0"/>
              </a:rPr>
              <a:t></a:t>
            </a:r>
            <a:endParaRPr lang="en-US" sz="9600" dirty="0">
              <a:solidFill>
                <a:schemeClr val="accent6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85567" y="7578358"/>
            <a:ext cx="3289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configure </a:t>
            </a:r>
            <a:r>
              <a:rPr lang="en-US" sz="3600" dirty="0">
                <a:solidFill>
                  <a:schemeClr val="accent6"/>
                </a:solidFill>
                <a:latin typeface="+mj-lt"/>
              </a:rPr>
              <a:t>push</a:t>
            </a:r>
            <a:endParaRPr lang="uk-UA" sz="3600" dirty="0">
              <a:solidFill>
                <a:schemeClr val="accent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246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75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75" decel="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250"/>
                            </p:stCondLst>
                            <p:childTnLst>
                              <p:par>
                                <p:cTn id="6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750"/>
                            </p:stCondLst>
                            <p:childTnLst>
                              <p:par>
                                <p:cTn id="71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25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750"/>
                            </p:stCondLst>
                            <p:childTnLst>
                              <p:par>
                                <p:cTn id="79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25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39" grpId="2" animBg="1"/>
      <p:bldP spid="39" grpId="3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3" grpId="0"/>
      <p:bldP spid="6" grpId="0"/>
      <p:bldP spid="5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val 38"/>
          <p:cNvSpPr/>
          <p:nvPr/>
        </p:nvSpPr>
        <p:spPr>
          <a:xfrm>
            <a:off x="16992600" y="2353828"/>
            <a:ext cx="533400" cy="533400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16992600" y="3367664"/>
            <a:ext cx="533400" cy="533400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16992600" y="4381500"/>
            <a:ext cx="533400" cy="533400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6992600" y="5413758"/>
            <a:ext cx="533400" cy="533400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13527366" y="1417219"/>
            <a:ext cx="4211590" cy="5542382"/>
            <a:chOff x="13527366" y="1417219"/>
            <a:chExt cx="4211590" cy="5542382"/>
          </a:xfrm>
        </p:grpSpPr>
        <p:grpSp>
          <p:nvGrpSpPr>
            <p:cNvPr id="7" name="Group 6"/>
            <p:cNvGrpSpPr/>
            <p:nvPr/>
          </p:nvGrpSpPr>
          <p:grpSpPr>
            <a:xfrm>
              <a:off x="13928956" y="1417219"/>
              <a:ext cx="3810000" cy="5542382"/>
              <a:chOff x="13182600" y="1976445"/>
              <a:chExt cx="3810000" cy="5542382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13182600" y="1976445"/>
                <a:ext cx="3810000" cy="4508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8700" dirty="0">
                    <a:solidFill>
                      <a:schemeClr val="tx2"/>
                    </a:solidFill>
                    <a:latin typeface="FontAwesome" pitchFamily="2" charset="0"/>
                  </a:rPr>
                  <a:t></a:t>
                </a:r>
                <a:endParaRPr lang="en-US" sz="287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3182600" y="3009900"/>
                <a:ext cx="3810000" cy="4508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8700" dirty="0">
                    <a:solidFill>
                      <a:schemeClr val="tx2"/>
                    </a:solidFill>
                    <a:latin typeface="FontAwesome" pitchFamily="2" charset="0"/>
                  </a:rPr>
                  <a:t></a:t>
                </a:r>
                <a:endParaRPr lang="en-US" sz="28700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33" name="Oval 32"/>
            <p:cNvSpPr/>
            <p:nvPr/>
          </p:nvSpPr>
          <p:spPr>
            <a:xfrm>
              <a:off x="13527366" y="2131445"/>
              <a:ext cx="874434" cy="874432"/>
            </a:xfrm>
            <a:prstGeom prst="ellipse">
              <a:avLst/>
            </a:prstGeom>
            <a:solidFill>
              <a:srgbClr val="F2F2F5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 sz="2800">
                <a:solidFill>
                  <a:schemeClr val="tx1"/>
                </a:solidFill>
              </a:endParaRPr>
            </a:p>
          </p:txBody>
        </p:sp>
        <p:pic>
          <p:nvPicPr>
            <p:cNvPr id="28" name="Picture 4" descr="https://www.seeklogo.net/wp-content/uploads/2015/09/google-favicon-vector-400x400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40066" y="2159233"/>
              <a:ext cx="853999" cy="853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Oval 35"/>
            <p:cNvSpPr/>
            <p:nvPr/>
          </p:nvSpPr>
          <p:spPr>
            <a:xfrm>
              <a:off x="13527366" y="3172845"/>
              <a:ext cx="874434" cy="874432"/>
            </a:xfrm>
            <a:prstGeom prst="ellipse">
              <a:avLst/>
            </a:prstGeom>
            <a:solidFill>
              <a:srgbClr val="F2F2F5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 sz="2800">
                <a:solidFill>
                  <a:schemeClr val="tx1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13527366" y="4214245"/>
              <a:ext cx="874434" cy="874432"/>
            </a:xfrm>
            <a:prstGeom prst="ellipse">
              <a:avLst/>
            </a:prstGeom>
            <a:solidFill>
              <a:srgbClr val="F2F2F5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 sz="2800">
                <a:solidFill>
                  <a:schemeClr val="tx1"/>
                </a:solidFill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3527366" y="5255645"/>
              <a:ext cx="874434" cy="874432"/>
            </a:xfrm>
            <a:prstGeom prst="ellipse">
              <a:avLst/>
            </a:prstGeom>
            <a:solidFill>
              <a:srgbClr val="F2F2F5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 sz="2800">
                <a:solidFill>
                  <a:schemeClr val="tx1"/>
                </a:solidFill>
              </a:endParaRPr>
            </a:p>
          </p:txBody>
        </p:sp>
        <p:pic>
          <p:nvPicPr>
            <p:cNvPr id="27" name="Picture 8" descr="http://ffp4g1ylyit3jdyti1hqcvtb-wpengine.netdna-ssl.com/opendesign/files/2017/01/Mozilla-12jan-1500px_logo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7" t="28025" r="3828" b="34187"/>
            <a:stretch/>
          </p:blipFill>
          <p:spPr bwMode="auto">
            <a:xfrm>
              <a:off x="13593164" y="5584659"/>
              <a:ext cx="748571" cy="216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upload.wikimedia.org/wikipedia/commons/thumb/6/6e/Opera_2015_logo.svg/2000px-Opera_2015_logo.svg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180"/>
            <a:stretch/>
          </p:blipFill>
          <p:spPr bwMode="auto">
            <a:xfrm>
              <a:off x="13589000" y="4273818"/>
              <a:ext cx="731500" cy="766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6" descr="http://diylogodesigns.com/blog/wp-content/uploads/2016/04/Microsoft-Logo-icon-png-Transparent-Background.png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89000" y="3251072"/>
              <a:ext cx="749515" cy="749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0" name="Straight Connector 59"/>
          <p:cNvCxnSpPr/>
          <p:nvPr/>
        </p:nvCxnSpPr>
        <p:spPr>
          <a:xfrm flipH="1" flipV="1">
            <a:off x="4789467" y="3837525"/>
            <a:ext cx="8324623" cy="11565"/>
          </a:xfrm>
          <a:prstGeom prst="line">
            <a:avLst/>
          </a:prstGeom>
          <a:ln w="38100">
            <a:solidFill>
              <a:schemeClr val="accent6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571411"/>
            <a:ext cx="6210300" cy="103105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+mj-lt"/>
              </a:rPr>
              <a:t>Web Push </a:t>
            </a:r>
            <a:r>
              <a:rPr lang="en-US" dirty="0">
                <a:solidFill>
                  <a:schemeClr val="accent6"/>
                </a:solidFill>
                <a:latin typeface="+mj-lt"/>
              </a:rPr>
              <a:t>Overview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sz="1600" b="0" dirty="0">
                <a:solidFill>
                  <a:schemeClr val="tx2"/>
                </a:solidFill>
              </a:rPr>
              <a:t>1f u c4n r34d th1s u r34lly n33d t0 g0 out51d3.</a:t>
            </a:r>
            <a:endParaRPr lang="uk-UA" b="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0" y="1606295"/>
            <a:ext cx="2503466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tx2"/>
                </a:solidFill>
                <a:latin typeface="FontAwesome" pitchFamily="2" charset="0"/>
              </a:rPr>
              <a:t></a:t>
            </a:r>
            <a:endParaRPr lang="en-US" sz="28700" dirty="0">
              <a:solidFill>
                <a:schemeClr val="tx2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11345732" y="3858676"/>
            <a:ext cx="1735910" cy="2373141"/>
          </a:xfrm>
          <a:prstGeom prst="line">
            <a:avLst/>
          </a:prstGeom>
          <a:ln w="38100">
            <a:solidFill>
              <a:schemeClr val="accent6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6410499" y="5584659"/>
            <a:ext cx="4648200" cy="4831111"/>
            <a:chOff x="12801600" y="3543299"/>
            <a:chExt cx="4648200" cy="4831111"/>
          </a:xfrm>
        </p:grpSpPr>
        <p:sp>
          <p:nvSpPr>
            <p:cNvPr id="18" name="TextBox 17"/>
            <p:cNvSpPr txBox="1"/>
            <p:nvPr/>
          </p:nvSpPr>
          <p:spPr>
            <a:xfrm>
              <a:off x="13639800" y="3543299"/>
              <a:ext cx="3810000" cy="4508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700" dirty="0">
                  <a:solidFill>
                    <a:schemeClr val="tx2"/>
                  </a:solidFill>
                  <a:latin typeface="FontAwesome" pitchFamily="2" charset="0"/>
                </a:rPr>
                <a:t></a:t>
              </a:r>
              <a:endParaRPr lang="en-US" sz="28700" dirty="0">
                <a:solidFill>
                  <a:schemeClr val="tx2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801600" y="5219700"/>
              <a:ext cx="3886200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900" dirty="0">
                  <a:solidFill>
                    <a:schemeClr val="accent2"/>
                  </a:solidFill>
                  <a:latin typeface="FontAwesome" pitchFamily="2" charset="0"/>
                </a:rPr>
                <a:t></a:t>
              </a:r>
              <a:endParaRPr lang="en-US" sz="199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7798230" y="8210300"/>
            <a:ext cx="1449436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solidFill>
                  <a:schemeClr val="accent6"/>
                </a:solidFill>
                <a:latin typeface="FontAwesome" pitchFamily="2" charset="0"/>
              </a:rPr>
              <a:t></a:t>
            </a:r>
            <a:endParaRPr lang="en-US" sz="9600" dirty="0">
              <a:solidFill>
                <a:schemeClr val="accent6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85567" y="7578358"/>
            <a:ext cx="3289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configure </a:t>
            </a:r>
            <a:r>
              <a:rPr lang="en-US" sz="3600" dirty="0">
                <a:solidFill>
                  <a:schemeClr val="accent6"/>
                </a:solidFill>
                <a:latin typeface="+mj-lt"/>
              </a:rPr>
              <a:t>push</a:t>
            </a:r>
            <a:endParaRPr lang="uk-UA" sz="36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93822" y="8224689"/>
            <a:ext cx="3289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send </a:t>
            </a:r>
            <a:r>
              <a:rPr lang="en-US" sz="3600" dirty="0">
                <a:solidFill>
                  <a:schemeClr val="accent6"/>
                </a:solidFill>
                <a:latin typeface="+mj-lt"/>
              </a:rPr>
              <a:t>message</a:t>
            </a:r>
            <a:endParaRPr lang="uk-UA" sz="3600" dirty="0">
              <a:solidFill>
                <a:schemeClr val="accent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94712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25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750"/>
                            </p:stCondLst>
                            <p:childTnLst>
                              <p:par>
                                <p:cTn id="46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2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39" grpId="2" animBg="1"/>
      <p:bldP spid="39" grpId="3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6" grpId="0"/>
      <p:bldP spid="54" grpId="0"/>
      <p:bldP spid="5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/>
        </p:nvGrpSpPr>
        <p:grpSpPr>
          <a:xfrm>
            <a:off x="13527366" y="1417219"/>
            <a:ext cx="4211590" cy="5542382"/>
            <a:chOff x="13527366" y="1417219"/>
            <a:chExt cx="4211590" cy="5542382"/>
          </a:xfrm>
        </p:grpSpPr>
        <p:grpSp>
          <p:nvGrpSpPr>
            <p:cNvPr id="7" name="Group 6"/>
            <p:cNvGrpSpPr/>
            <p:nvPr/>
          </p:nvGrpSpPr>
          <p:grpSpPr>
            <a:xfrm>
              <a:off x="13928956" y="1417219"/>
              <a:ext cx="3810000" cy="5542382"/>
              <a:chOff x="13182600" y="1976445"/>
              <a:chExt cx="3810000" cy="5542382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13182600" y="1976445"/>
                <a:ext cx="3810000" cy="4508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8700" dirty="0">
                    <a:solidFill>
                      <a:schemeClr val="tx2"/>
                    </a:solidFill>
                    <a:latin typeface="FontAwesome" pitchFamily="2" charset="0"/>
                  </a:rPr>
                  <a:t></a:t>
                </a:r>
                <a:endParaRPr lang="en-US" sz="28700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3182600" y="3009900"/>
                <a:ext cx="3810000" cy="4508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8700" dirty="0">
                    <a:solidFill>
                      <a:schemeClr val="tx2"/>
                    </a:solidFill>
                    <a:latin typeface="FontAwesome" pitchFamily="2" charset="0"/>
                  </a:rPr>
                  <a:t></a:t>
                </a:r>
                <a:endParaRPr lang="en-US" sz="28700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33" name="Oval 32"/>
            <p:cNvSpPr/>
            <p:nvPr/>
          </p:nvSpPr>
          <p:spPr>
            <a:xfrm>
              <a:off x="13527366" y="2131445"/>
              <a:ext cx="874434" cy="874432"/>
            </a:xfrm>
            <a:prstGeom prst="ellipse">
              <a:avLst/>
            </a:prstGeom>
            <a:solidFill>
              <a:srgbClr val="F2F2F5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 sz="2800">
                <a:solidFill>
                  <a:schemeClr val="tx1"/>
                </a:solidFill>
              </a:endParaRPr>
            </a:p>
          </p:txBody>
        </p:sp>
        <p:pic>
          <p:nvPicPr>
            <p:cNvPr id="28" name="Picture 4" descr="https://www.seeklogo.net/wp-content/uploads/2015/09/google-favicon-vector-400x400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40066" y="2159233"/>
              <a:ext cx="853999" cy="853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Oval 35"/>
            <p:cNvSpPr/>
            <p:nvPr/>
          </p:nvSpPr>
          <p:spPr>
            <a:xfrm>
              <a:off x="13527366" y="3172845"/>
              <a:ext cx="874434" cy="874432"/>
            </a:xfrm>
            <a:prstGeom prst="ellipse">
              <a:avLst/>
            </a:prstGeom>
            <a:solidFill>
              <a:srgbClr val="F2F2F5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 sz="2800">
                <a:solidFill>
                  <a:schemeClr val="tx1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13527366" y="4214245"/>
              <a:ext cx="874434" cy="874432"/>
            </a:xfrm>
            <a:prstGeom prst="ellipse">
              <a:avLst/>
            </a:prstGeom>
            <a:solidFill>
              <a:srgbClr val="F2F2F5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 sz="2800">
                <a:solidFill>
                  <a:schemeClr val="tx1"/>
                </a:solidFill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3527366" y="5255645"/>
              <a:ext cx="874434" cy="874432"/>
            </a:xfrm>
            <a:prstGeom prst="ellipse">
              <a:avLst/>
            </a:prstGeom>
            <a:solidFill>
              <a:srgbClr val="F2F2F5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 sz="2800">
                <a:solidFill>
                  <a:schemeClr val="tx1"/>
                </a:solidFill>
              </a:endParaRPr>
            </a:p>
          </p:txBody>
        </p:sp>
        <p:pic>
          <p:nvPicPr>
            <p:cNvPr id="27" name="Picture 8" descr="http://ffp4g1ylyit3jdyti1hqcvtb-wpengine.netdna-ssl.com/opendesign/files/2017/01/Mozilla-12jan-1500px_logo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7" t="28025" r="3828" b="34187"/>
            <a:stretch/>
          </p:blipFill>
          <p:spPr bwMode="auto">
            <a:xfrm>
              <a:off x="13593164" y="5584659"/>
              <a:ext cx="748571" cy="216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https://upload.wikimedia.org/wikipedia/commons/thumb/6/6e/Opera_2015_logo.svg/2000px-Opera_2015_logo.svg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180"/>
            <a:stretch/>
          </p:blipFill>
          <p:spPr bwMode="auto">
            <a:xfrm>
              <a:off x="13589000" y="4273818"/>
              <a:ext cx="731500" cy="766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6" descr="http://diylogodesigns.com/blog/wp-content/uploads/2016/04/Microsoft-Logo-icon-png-Transparent-Background.png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89000" y="3251072"/>
              <a:ext cx="749515" cy="749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571411"/>
            <a:ext cx="6210300" cy="103105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+mj-lt"/>
              </a:rPr>
              <a:t>Web Push </a:t>
            </a:r>
            <a:r>
              <a:rPr lang="en-US" dirty="0">
                <a:solidFill>
                  <a:schemeClr val="accent6"/>
                </a:solidFill>
                <a:latin typeface="+mj-lt"/>
              </a:rPr>
              <a:t>Overview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sz="1600" b="0" dirty="0">
                <a:solidFill>
                  <a:schemeClr val="tx2"/>
                </a:solidFill>
              </a:rPr>
              <a:t>1f u c4n r34d th1s u r34lly n33d t0 g0 out51d3.</a:t>
            </a:r>
            <a:endParaRPr lang="uk-UA" b="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0" y="1606295"/>
            <a:ext cx="2503466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tx2"/>
                </a:solidFill>
                <a:latin typeface="FontAwesome" pitchFamily="2" charset="0"/>
              </a:rPr>
              <a:t></a:t>
            </a:r>
            <a:endParaRPr lang="en-US" sz="28700" dirty="0">
              <a:solidFill>
                <a:schemeClr val="tx2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410499" y="5584659"/>
            <a:ext cx="4648200" cy="4831111"/>
            <a:chOff x="12801600" y="3543299"/>
            <a:chExt cx="4648200" cy="4831111"/>
          </a:xfrm>
        </p:grpSpPr>
        <p:sp>
          <p:nvSpPr>
            <p:cNvPr id="18" name="TextBox 17"/>
            <p:cNvSpPr txBox="1"/>
            <p:nvPr/>
          </p:nvSpPr>
          <p:spPr>
            <a:xfrm>
              <a:off x="13639800" y="3543299"/>
              <a:ext cx="3810000" cy="4508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700" dirty="0">
                  <a:solidFill>
                    <a:schemeClr val="tx2"/>
                  </a:solidFill>
                  <a:latin typeface="FontAwesome" pitchFamily="2" charset="0"/>
                </a:rPr>
                <a:t></a:t>
              </a:r>
              <a:endParaRPr lang="en-US" sz="28700" dirty="0">
                <a:solidFill>
                  <a:schemeClr val="tx2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801600" y="5219700"/>
              <a:ext cx="3886200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900" dirty="0">
                  <a:solidFill>
                    <a:schemeClr val="accent2"/>
                  </a:solidFill>
                  <a:latin typeface="FontAwesome" pitchFamily="2" charset="0"/>
                </a:rPr>
                <a:t></a:t>
              </a:r>
              <a:endParaRPr lang="en-US" sz="199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6362145" y="9796895"/>
            <a:ext cx="1905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2"/>
                </a:solidFill>
                <a:latin typeface="FontAwesome" pitchFamily="2" charset="0"/>
              </a:rPr>
              <a:t></a:t>
            </a:r>
          </a:p>
        </p:txBody>
      </p:sp>
      <p:sp>
        <p:nvSpPr>
          <p:cNvPr id="6" name="Rectangle 5"/>
          <p:cNvSpPr/>
          <p:nvPr/>
        </p:nvSpPr>
        <p:spPr>
          <a:xfrm>
            <a:off x="7798230" y="8210300"/>
            <a:ext cx="1449436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solidFill>
                  <a:schemeClr val="accent6"/>
                </a:solidFill>
                <a:latin typeface="FontAwesome" pitchFamily="2" charset="0"/>
              </a:rPr>
              <a:t></a:t>
            </a:r>
            <a:endParaRPr lang="en-US" sz="9600" dirty="0">
              <a:solidFill>
                <a:schemeClr val="accent6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85567" y="7578358"/>
            <a:ext cx="3289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configure </a:t>
            </a:r>
            <a:r>
              <a:rPr lang="en-US" sz="3600" dirty="0">
                <a:solidFill>
                  <a:schemeClr val="accent6"/>
                </a:solidFill>
                <a:latin typeface="+mj-lt"/>
              </a:rPr>
              <a:t>push</a:t>
            </a:r>
            <a:endParaRPr lang="uk-UA" sz="36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93822" y="8224689"/>
            <a:ext cx="3289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send </a:t>
            </a:r>
            <a:r>
              <a:rPr lang="en-US" sz="3600" dirty="0">
                <a:solidFill>
                  <a:schemeClr val="accent6"/>
                </a:solidFill>
                <a:latin typeface="+mj-lt"/>
              </a:rPr>
              <a:t>message</a:t>
            </a:r>
            <a:endParaRPr lang="uk-UA" sz="36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93822" y="8871020"/>
            <a:ext cx="3289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receive </a:t>
            </a:r>
            <a:r>
              <a:rPr lang="en-US" sz="3600" dirty="0">
                <a:solidFill>
                  <a:schemeClr val="accent6"/>
                </a:solidFill>
                <a:latin typeface="+mj-lt"/>
              </a:rPr>
              <a:t>message</a:t>
            </a:r>
            <a:endParaRPr lang="uk-UA" sz="3600" dirty="0">
              <a:solidFill>
                <a:schemeClr val="accent6"/>
              </a:solidFill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13833" y="3387426"/>
            <a:ext cx="1447800" cy="923330"/>
            <a:chOff x="2813833" y="3387426"/>
            <a:chExt cx="1447800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3100866" y="3387426"/>
              <a:ext cx="87373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accent6"/>
                  </a:solidFill>
                  <a:latin typeface="FontAwesome" pitchFamily="2" charset="0"/>
                </a:rPr>
                <a:t></a:t>
              </a:r>
              <a:endParaRPr lang="en-US" dirty="0">
                <a:solidFill>
                  <a:schemeClr val="accent6"/>
                </a:solidFill>
                <a:latin typeface="FontAwesome" pitchFamily="2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813833" y="3660703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2"/>
                  </a:solidFill>
                </a:rPr>
                <a:t>1</a:t>
              </a:r>
              <a:endParaRPr lang="en-US" sz="2000" b="1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89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5849600" y="-8232741"/>
            <a:ext cx="975130" cy="27438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7700" dirty="0">
                <a:solidFill>
                  <a:schemeClr val="bg2">
                    <a:lumMod val="75000"/>
                  </a:schemeClr>
                </a:solidFill>
                <a:latin typeface="Wilderness Typeface" panose="00000500000000000000" pitchFamily="2" charset="0"/>
              </a:rPr>
              <a:t>4</a:t>
            </a:r>
            <a:endParaRPr lang="en-US" sz="6000" dirty="0">
              <a:solidFill>
                <a:schemeClr val="bg2">
                  <a:lumMod val="75000"/>
                </a:schemeClr>
              </a:solidFill>
              <a:latin typeface="Wilderness Typeface" panose="000005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918836" y="6494502"/>
            <a:ext cx="244490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1"/>
                </a:solidFill>
                <a:ea typeface="Roboto Condensed" panose="02000000000000000000" pitchFamily="2" charset="0"/>
                <a:cs typeface="Lato Semibold" panose="020F0502020204030203" pitchFamily="34" charset="0"/>
              </a:rPr>
              <a:t>tools</a:t>
            </a:r>
            <a:r>
              <a:rPr lang="en-US" sz="6600" b="1" dirty="0">
                <a:solidFill>
                  <a:schemeClr val="accent1"/>
                </a:solidFill>
                <a:ea typeface="Lato Semibold" panose="020F0502020204030203" pitchFamily="34" charset="0"/>
                <a:cs typeface="Lato Semibold" panose="020F0502020204030203" pitchFamily="34" charset="0"/>
              </a:rPr>
              <a:t>.</a:t>
            </a:r>
            <a:endParaRPr lang="ru-RU" sz="6600" b="1" dirty="0">
              <a:solidFill>
                <a:schemeClr val="accent1"/>
              </a:solidFill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620000" y="6362700"/>
            <a:ext cx="685800" cy="685800"/>
            <a:chOff x="6324600" y="4114799"/>
            <a:chExt cx="685800" cy="685800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 rot="10800000">
            <a:off x="9906000" y="7048500"/>
            <a:ext cx="685800" cy="685800"/>
            <a:chOff x="6324600" y="4114799"/>
            <a:chExt cx="685800" cy="685800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7694393" y="1562100"/>
            <a:ext cx="20574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800" dirty="0">
                <a:solidFill>
                  <a:schemeClr val="accent6"/>
                </a:solidFill>
                <a:latin typeface="FontAwesome" pitchFamily="2" charset="0"/>
              </a:rPr>
              <a:t></a:t>
            </a:r>
          </a:p>
          <a:p>
            <a:pPr algn="ctr"/>
            <a:endParaRPr lang="en-US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402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 dirty="0">
              <a:solidFill>
                <a:schemeClr val="tx1"/>
              </a:solidFill>
            </a:endParaRPr>
          </a:p>
        </p:txBody>
      </p:sp>
      <p:pic>
        <p:nvPicPr>
          <p:cNvPr id="9" name="Content Placeholder 5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7" r="24967"/>
          <a:stretch>
            <a:fillRect/>
          </a:stretch>
        </p:blipFill>
        <p:spPr>
          <a:xfrm>
            <a:off x="0" y="1714500"/>
            <a:ext cx="9144000" cy="102870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7"/>
          <p:cNvSpPr txBox="1">
            <a:spLocks/>
          </p:cNvSpPr>
          <p:nvPr/>
        </p:nvSpPr>
        <p:spPr>
          <a:xfrm>
            <a:off x="876300" y="571411"/>
            <a:ext cx="5448300" cy="93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dirty="0">
                <a:latin typeface="+mj-lt"/>
              </a:rPr>
              <a:t>Lighthouse</a:t>
            </a:r>
            <a:endParaRPr lang="en-US" dirty="0">
              <a:solidFill>
                <a:schemeClr val="accent6"/>
              </a:solidFill>
              <a:latin typeface="+mj-lt"/>
            </a:endParaRPr>
          </a:p>
          <a:p>
            <a:r>
              <a:rPr lang="en-US" sz="1600" b="0" dirty="0">
                <a:solidFill>
                  <a:schemeClr val="tx2"/>
                </a:solidFill>
              </a:rPr>
              <a:t>Finally, this guy gets to some real content!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11443661" y="6999509"/>
            <a:ext cx="5729966" cy="914400"/>
            <a:chOff x="11443661" y="6999509"/>
            <a:chExt cx="5729966" cy="914400"/>
          </a:xfrm>
        </p:grpSpPr>
        <p:grpSp>
          <p:nvGrpSpPr>
            <p:cNvPr id="31" name="Group 30"/>
            <p:cNvGrpSpPr/>
            <p:nvPr/>
          </p:nvGrpSpPr>
          <p:grpSpPr>
            <a:xfrm>
              <a:off x="11443661" y="6999509"/>
              <a:ext cx="5729966" cy="914400"/>
              <a:chOff x="10668000" y="7660175"/>
              <a:chExt cx="5729966" cy="914400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10668000" y="7660175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1861802" y="7671055"/>
                <a:ext cx="45361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 err="1">
                    <a:solidFill>
                      <a:schemeClr val="bg1"/>
                    </a:solidFill>
                    <a:latin typeface="+mj-lt"/>
                  </a:rPr>
                  <a:t>npm</a:t>
                </a:r>
                <a:r>
                  <a:rPr lang="en-US" sz="3600" dirty="0">
                    <a:solidFill>
                      <a:schemeClr val="bg1"/>
                    </a:solidFill>
                    <a:latin typeface="+mj-lt"/>
                  </a:rPr>
                  <a:t> module</a:t>
                </a:r>
                <a:endParaRPr lang="uk-UA" sz="36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33518" y="7313813"/>
              <a:ext cx="734682" cy="285792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11443661" y="5365053"/>
            <a:ext cx="5729966" cy="914400"/>
            <a:chOff x="11443661" y="5365053"/>
            <a:chExt cx="5729966" cy="914400"/>
          </a:xfrm>
        </p:grpSpPr>
        <p:grpSp>
          <p:nvGrpSpPr>
            <p:cNvPr id="22" name="Group 21"/>
            <p:cNvGrpSpPr/>
            <p:nvPr/>
          </p:nvGrpSpPr>
          <p:grpSpPr>
            <a:xfrm>
              <a:off x="11443661" y="5365053"/>
              <a:ext cx="5729966" cy="914400"/>
              <a:chOff x="10668000" y="6025719"/>
              <a:chExt cx="5729966" cy="914400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10668000" y="6025719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1861802" y="6116173"/>
                <a:ext cx="45361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+mj-lt"/>
                  </a:rPr>
                  <a:t>Chrome extension</a:t>
                </a:r>
                <a:endParaRPr lang="uk-UA" sz="36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81373" y="5499896"/>
              <a:ext cx="638972" cy="638972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11443661" y="3730598"/>
            <a:ext cx="5729966" cy="914400"/>
            <a:chOff x="11443661" y="3730598"/>
            <a:chExt cx="5729966" cy="914400"/>
          </a:xfrm>
        </p:grpSpPr>
        <p:grpSp>
          <p:nvGrpSpPr>
            <p:cNvPr id="17" name="Group 16"/>
            <p:cNvGrpSpPr/>
            <p:nvPr/>
          </p:nvGrpSpPr>
          <p:grpSpPr>
            <a:xfrm>
              <a:off x="11443661" y="3730598"/>
              <a:ext cx="5729966" cy="914400"/>
              <a:chOff x="10668000" y="4391264"/>
              <a:chExt cx="5729966" cy="914400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10668000" y="4391264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1861802" y="4429883"/>
                <a:ext cx="45361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+mj-lt"/>
                  </a:rPr>
                  <a:t>open source</a:t>
                </a:r>
                <a:endParaRPr lang="uk-UA" sz="36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95279" y="3880259"/>
              <a:ext cx="625066" cy="625066"/>
            </a:xfrm>
            <a:prstGeom prst="rect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>
            <a:off x="11443657" y="2096053"/>
            <a:ext cx="5729970" cy="914490"/>
            <a:chOff x="11443657" y="2096053"/>
            <a:chExt cx="5729970" cy="914490"/>
          </a:xfrm>
        </p:grpSpPr>
        <p:grpSp>
          <p:nvGrpSpPr>
            <p:cNvPr id="12" name="Group 11"/>
            <p:cNvGrpSpPr/>
            <p:nvPr/>
          </p:nvGrpSpPr>
          <p:grpSpPr>
            <a:xfrm>
              <a:off x="11443661" y="2096143"/>
              <a:ext cx="5729966" cy="914400"/>
              <a:chOff x="10668000" y="2756809"/>
              <a:chExt cx="5729966" cy="9144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10668000" y="2756809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1861802" y="2890755"/>
                <a:ext cx="45361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+mj-lt"/>
                  </a:rPr>
                  <a:t>built by Google</a:t>
                </a:r>
                <a:endParaRPr lang="uk-UA" sz="36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3657" y="2096053"/>
              <a:ext cx="914404" cy="914404"/>
            </a:xfrm>
            <a:prstGeom prst="rect">
              <a:avLst/>
            </a:prstGeom>
          </p:spPr>
        </p:pic>
      </p:grpSp>
      <p:sp>
        <p:nvSpPr>
          <p:cNvPr id="26" name="TextBox 25"/>
          <p:cNvSpPr txBox="1"/>
          <p:nvPr/>
        </p:nvSpPr>
        <p:spPr>
          <a:xfrm>
            <a:off x="16362145" y="9796895"/>
            <a:ext cx="1905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2"/>
                </a:solidFill>
                <a:latin typeface="FontAwesome" pitchFamily="2" charset="0"/>
              </a:rPr>
              <a:t></a:t>
            </a:r>
          </a:p>
        </p:txBody>
      </p:sp>
    </p:spTree>
    <p:extLst>
      <p:ext uri="{BB962C8B-B14F-4D97-AF65-F5344CB8AC3E}">
        <p14:creationId xmlns:p14="http://schemas.microsoft.com/office/powerpoint/2010/main" val="196874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75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75" decel="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75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571411"/>
            <a:ext cx="7620000" cy="127727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+mj-lt"/>
              </a:rPr>
              <a:t>Reach </a:t>
            </a:r>
            <a:r>
              <a:rPr lang="en-US" dirty="0">
                <a:solidFill>
                  <a:schemeClr val="accent6"/>
                </a:solidFill>
                <a:latin typeface="+mj-lt"/>
              </a:rPr>
              <a:t>vs. Richness</a:t>
            </a:r>
            <a:br>
              <a:rPr lang="en-US" dirty="0"/>
            </a:br>
            <a:r>
              <a:rPr lang="en-US" sz="1600" b="0" dirty="0">
                <a:solidFill>
                  <a:schemeClr val="tx2"/>
                </a:solidFill>
              </a:rPr>
              <a:t>There are 10 kinds of people in the world. </a:t>
            </a:r>
            <a:br>
              <a:rPr lang="en-US" sz="1600" b="0" dirty="0">
                <a:solidFill>
                  <a:schemeClr val="tx2"/>
                </a:solidFill>
              </a:rPr>
            </a:br>
            <a:r>
              <a:rPr lang="en-US" sz="1600" b="0" dirty="0">
                <a:solidFill>
                  <a:schemeClr val="tx2"/>
                </a:solidFill>
              </a:rPr>
              <a:t>Those that understand binary, and those that don’t.</a:t>
            </a:r>
            <a:endParaRPr lang="en-US" sz="4000" b="0" dirty="0">
              <a:solidFill>
                <a:schemeClr val="tx2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2654276" y="419100"/>
            <a:ext cx="5112527" cy="3479954"/>
            <a:chOff x="9837420" y="1663546"/>
            <a:chExt cx="5112527" cy="3479954"/>
          </a:xfrm>
        </p:grpSpPr>
        <p:cxnSp>
          <p:nvCxnSpPr>
            <p:cNvPr id="5" name="Straight Connector 4"/>
            <p:cNvCxnSpPr/>
            <p:nvPr/>
          </p:nvCxnSpPr>
          <p:spPr>
            <a:xfrm flipH="1">
              <a:off x="9837420" y="4305300"/>
              <a:ext cx="1040130" cy="838200"/>
            </a:xfrm>
            <a:prstGeom prst="line">
              <a:avLst/>
            </a:prstGeom>
            <a:ln w="25400" cap="rnd">
              <a:solidFill>
                <a:schemeClr val="accent2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10877550" y="4305300"/>
              <a:ext cx="432164" cy="207511"/>
            </a:xfrm>
            <a:prstGeom prst="line">
              <a:avLst/>
            </a:prstGeom>
            <a:ln w="25400" cap="rnd">
              <a:solidFill>
                <a:schemeClr val="accent2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11309714" y="3426911"/>
              <a:ext cx="436653" cy="1085900"/>
            </a:xfrm>
            <a:prstGeom prst="line">
              <a:avLst/>
            </a:prstGeom>
            <a:ln w="25400" cap="rnd">
              <a:solidFill>
                <a:schemeClr val="accent2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11746367" y="3426910"/>
              <a:ext cx="1036776" cy="782470"/>
            </a:xfrm>
            <a:prstGeom prst="line">
              <a:avLst/>
            </a:prstGeom>
            <a:ln w="25400" cap="rnd">
              <a:solidFill>
                <a:schemeClr val="accent2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12783143" y="2664159"/>
              <a:ext cx="1670936" cy="1545221"/>
            </a:xfrm>
            <a:prstGeom prst="line">
              <a:avLst/>
            </a:prstGeom>
            <a:ln w="25400" cap="rnd">
              <a:solidFill>
                <a:schemeClr val="accent2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 rot="10800000">
              <a:off x="14255685" y="2425700"/>
              <a:ext cx="457200" cy="457200"/>
            </a:xfrm>
            <a:prstGeom prst="ellipse">
              <a:avLst/>
            </a:prstGeom>
            <a:solidFill>
              <a:schemeClr val="accent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 sz="2800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309714" y="1663546"/>
              <a:ext cx="3640233" cy="1569660"/>
            </a:xfrm>
            <a:prstGeom prst="rect">
              <a:avLst/>
            </a:prstGeom>
            <a:noFill/>
            <a:effectLst>
              <a:outerShdw blurRad="419100" dist="38100" dir="5400000" algn="t" rotWithShape="0">
                <a:prstClr val="black">
                  <a:alpha val="1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accent1"/>
                  </a:solidFill>
                  <a:latin typeface="+mj-lt"/>
                </a:rPr>
                <a:t>future is </a:t>
              </a:r>
            </a:p>
            <a:p>
              <a:r>
                <a:rPr lang="en-US" sz="4800" dirty="0">
                  <a:solidFill>
                    <a:schemeClr val="accent1"/>
                  </a:solidFill>
                  <a:latin typeface="+mj-lt"/>
                </a:rPr>
                <a:t>promising</a:t>
              </a:r>
              <a:endParaRPr lang="uk-UA" sz="48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447800" y="6578034"/>
            <a:ext cx="2286000" cy="2286000"/>
            <a:chOff x="1447800" y="5934045"/>
            <a:chExt cx="2286000" cy="2286000"/>
          </a:xfrm>
        </p:grpSpPr>
        <p:sp>
          <p:nvSpPr>
            <p:cNvPr id="13" name="Oval 12"/>
            <p:cNvSpPr/>
            <p:nvPr/>
          </p:nvSpPr>
          <p:spPr>
            <a:xfrm>
              <a:off x="1447800" y="5934045"/>
              <a:ext cx="2286000" cy="2286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 sz="2800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28800" y="6162645"/>
              <a:ext cx="1524000" cy="156966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9600" dirty="0">
                  <a:solidFill>
                    <a:schemeClr val="accent6"/>
                  </a:solidFill>
                  <a:latin typeface="FontAwesome" pitchFamily="2" charset="0"/>
                </a:rPr>
                <a:t></a:t>
              </a:r>
              <a:endParaRPr lang="en-US" dirty="0">
                <a:solidFill>
                  <a:schemeClr val="accent6"/>
                </a:solidFill>
                <a:latin typeface="FontAwesome" pitchFamily="2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6210300" y="6578034"/>
            <a:ext cx="2286000" cy="2286000"/>
            <a:chOff x="7391400" y="5937736"/>
            <a:chExt cx="2286000" cy="2286000"/>
          </a:xfrm>
        </p:grpSpPr>
        <p:sp>
          <p:nvSpPr>
            <p:cNvPr id="23" name="Oval 22"/>
            <p:cNvSpPr/>
            <p:nvPr/>
          </p:nvSpPr>
          <p:spPr>
            <a:xfrm>
              <a:off x="7391400" y="5937736"/>
              <a:ext cx="2286000" cy="2286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 sz="28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772400" y="6292215"/>
              <a:ext cx="1524000" cy="156966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9600" dirty="0">
                  <a:solidFill>
                    <a:schemeClr val="accent6"/>
                  </a:solidFill>
                  <a:latin typeface="FontAwesome" pitchFamily="2" charset="0"/>
                </a:rPr>
                <a:t></a:t>
              </a:r>
              <a:endParaRPr lang="en-US" dirty="0">
                <a:solidFill>
                  <a:schemeClr val="accent6"/>
                </a:solidFill>
                <a:latin typeface="FontAwesome" pitchFamily="2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447800" y="3225217"/>
            <a:ext cx="2286000" cy="2286000"/>
            <a:chOff x="1447800" y="2945814"/>
            <a:chExt cx="2286000" cy="2286000"/>
          </a:xfrm>
        </p:grpSpPr>
        <p:sp>
          <p:nvSpPr>
            <p:cNvPr id="25" name="Oval 24"/>
            <p:cNvSpPr/>
            <p:nvPr/>
          </p:nvSpPr>
          <p:spPr>
            <a:xfrm>
              <a:off x="1447800" y="2945814"/>
              <a:ext cx="2286000" cy="2286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 sz="2800" dirty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28800" y="3190845"/>
              <a:ext cx="1524000" cy="156966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9600" dirty="0">
                  <a:solidFill>
                    <a:schemeClr val="accent6"/>
                  </a:solidFill>
                  <a:latin typeface="FontAwesome" pitchFamily="2" charset="0"/>
                </a:rPr>
                <a:t></a:t>
              </a:r>
              <a:endParaRPr lang="en-US" dirty="0">
                <a:solidFill>
                  <a:schemeClr val="accent6"/>
                </a:solidFill>
                <a:latin typeface="FontAwesome" pitchFamily="2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210300" y="3225217"/>
            <a:ext cx="2286000" cy="2286000"/>
            <a:chOff x="7391400" y="2945814"/>
            <a:chExt cx="2286000" cy="2286000"/>
          </a:xfrm>
        </p:grpSpPr>
        <p:sp>
          <p:nvSpPr>
            <p:cNvPr id="27" name="Oval 26"/>
            <p:cNvSpPr/>
            <p:nvPr/>
          </p:nvSpPr>
          <p:spPr>
            <a:xfrm>
              <a:off x="7391400" y="2945814"/>
              <a:ext cx="2286000" cy="2286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 sz="2800" dirty="0">
                <a:solidFill>
                  <a:schemeClr val="tx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772400" y="3075196"/>
              <a:ext cx="1524000" cy="186204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11500" dirty="0">
                  <a:solidFill>
                    <a:schemeClr val="accent6"/>
                  </a:solidFill>
                  <a:latin typeface="FontAwesome" pitchFamily="2" charset="0"/>
                </a:rPr>
                <a:t></a:t>
              </a:r>
              <a:endParaRPr lang="en-US" sz="9600" dirty="0">
                <a:solidFill>
                  <a:schemeClr val="accent6"/>
                </a:solidFill>
                <a:latin typeface="FontAwesome" pitchFamily="2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0972800" y="6397595"/>
            <a:ext cx="2286000" cy="2646878"/>
            <a:chOff x="13335000" y="5629245"/>
            <a:chExt cx="2286000" cy="2646878"/>
          </a:xfrm>
        </p:grpSpPr>
        <p:sp>
          <p:nvSpPr>
            <p:cNvPr id="29" name="Oval 28"/>
            <p:cNvSpPr/>
            <p:nvPr/>
          </p:nvSpPr>
          <p:spPr>
            <a:xfrm>
              <a:off x="13335000" y="5934045"/>
              <a:ext cx="2286000" cy="2286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 sz="2800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716000" y="5629245"/>
              <a:ext cx="1524000" cy="264687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16600" dirty="0">
                  <a:solidFill>
                    <a:schemeClr val="accent6"/>
                  </a:solidFill>
                  <a:latin typeface="FontAwesome" pitchFamily="2" charset="0"/>
                </a:rPr>
                <a:t></a:t>
              </a:r>
              <a:endParaRPr lang="en-US" sz="8000" dirty="0">
                <a:solidFill>
                  <a:schemeClr val="accent6"/>
                </a:solidFill>
                <a:latin typeface="FontAwesome" pitchFamily="2" charset="0"/>
              </a:endParaRPr>
            </a:p>
          </p:txBody>
        </p:sp>
      </p:grpSp>
      <p:cxnSp>
        <p:nvCxnSpPr>
          <p:cNvPr id="33" name="Straight Connector 32"/>
          <p:cNvCxnSpPr>
            <a:stCxn id="13" idx="6"/>
            <a:endCxn id="23" idx="2"/>
          </p:cNvCxnSpPr>
          <p:nvPr/>
        </p:nvCxnSpPr>
        <p:spPr>
          <a:xfrm>
            <a:off x="3733800" y="7721034"/>
            <a:ext cx="2476500" cy="0"/>
          </a:xfrm>
          <a:prstGeom prst="line">
            <a:avLst/>
          </a:prstGeom>
          <a:ln w="381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5" idx="5"/>
            <a:endCxn id="23" idx="1"/>
          </p:cNvCxnSpPr>
          <p:nvPr/>
        </p:nvCxnSpPr>
        <p:spPr>
          <a:xfrm>
            <a:off x="3399023" y="5176440"/>
            <a:ext cx="3146054" cy="1736371"/>
          </a:xfrm>
          <a:prstGeom prst="line">
            <a:avLst/>
          </a:prstGeom>
          <a:ln w="381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5" idx="6"/>
            <a:endCxn id="27" idx="2"/>
          </p:cNvCxnSpPr>
          <p:nvPr/>
        </p:nvCxnSpPr>
        <p:spPr>
          <a:xfrm>
            <a:off x="3733800" y="4368217"/>
            <a:ext cx="2476500" cy="0"/>
          </a:xfrm>
          <a:prstGeom prst="line">
            <a:avLst/>
          </a:prstGeom>
          <a:ln w="381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7" idx="5"/>
            <a:endCxn id="29" idx="1"/>
          </p:cNvCxnSpPr>
          <p:nvPr/>
        </p:nvCxnSpPr>
        <p:spPr>
          <a:xfrm>
            <a:off x="8161523" y="5176440"/>
            <a:ext cx="3146054" cy="1860732"/>
          </a:xfrm>
          <a:prstGeom prst="line">
            <a:avLst/>
          </a:prstGeom>
          <a:ln w="381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43" idx="4"/>
            <a:endCxn id="29" idx="0"/>
          </p:cNvCxnSpPr>
          <p:nvPr/>
        </p:nvCxnSpPr>
        <p:spPr>
          <a:xfrm>
            <a:off x="12115800" y="5513940"/>
            <a:ext cx="0" cy="1188455"/>
          </a:xfrm>
          <a:prstGeom prst="line">
            <a:avLst/>
          </a:prstGeom>
          <a:ln w="381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/>
          <p:cNvGrpSpPr/>
          <p:nvPr/>
        </p:nvGrpSpPr>
        <p:grpSpPr>
          <a:xfrm>
            <a:off x="685801" y="9391590"/>
            <a:ext cx="14096999" cy="400110"/>
            <a:chOff x="685801" y="9391590"/>
            <a:chExt cx="14096999" cy="400110"/>
          </a:xfrm>
        </p:grpSpPr>
        <p:cxnSp>
          <p:nvCxnSpPr>
            <p:cNvPr id="15" name="Straight Connector 14"/>
            <p:cNvCxnSpPr/>
            <p:nvPr/>
          </p:nvCxnSpPr>
          <p:spPr>
            <a:xfrm flipH="1">
              <a:off x="685801" y="9597995"/>
              <a:ext cx="14096999" cy="0"/>
            </a:xfrm>
            <a:prstGeom prst="line">
              <a:avLst/>
            </a:prstGeom>
            <a:ln w="38100">
              <a:solidFill>
                <a:schemeClr val="accent2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2080789" y="9391590"/>
              <a:ext cx="1020023" cy="400110"/>
            </a:xfrm>
            <a:prstGeom prst="rect">
              <a:avLst/>
            </a:prstGeom>
            <a:solidFill>
              <a:srgbClr val="F2F2F5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Text UI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413027" y="9391590"/>
              <a:ext cx="1693091" cy="400110"/>
            </a:xfrm>
            <a:prstGeom prst="rect">
              <a:avLst/>
            </a:prstGeom>
            <a:solidFill>
              <a:srgbClr val="F2F2F5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Graphical UI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1418333" y="9391590"/>
              <a:ext cx="1394934" cy="400110"/>
            </a:xfrm>
            <a:prstGeom prst="rect">
              <a:avLst/>
            </a:prstGeom>
            <a:solidFill>
              <a:srgbClr val="F2F2F5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Natural UI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69811" y="2628900"/>
            <a:ext cx="400112" cy="6962745"/>
            <a:chOff x="469811" y="2628900"/>
            <a:chExt cx="400112" cy="6962745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92149" y="2628900"/>
              <a:ext cx="0" cy="6962745"/>
            </a:xfrm>
            <a:prstGeom prst="line">
              <a:avLst/>
            </a:prstGeom>
            <a:ln w="38100" cap="sq">
              <a:solidFill>
                <a:schemeClr val="accent2"/>
              </a:solidFill>
              <a:bevel/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 rot="16200000">
              <a:off x="242505" y="7520979"/>
              <a:ext cx="854721" cy="400110"/>
            </a:xfrm>
            <a:prstGeom prst="rect">
              <a:avLst/>
            </a:prstGeom>
            <a:solidFill>
              <a:srgbClr val="F2F2F5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Local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 rot="16200000">
              <a:off x="179188" y="4168162"/>
              <a:ext cx="981359" cy="400110"/>
            </a:xfrm>
            <a:prstGeom prst="rect">
              <a:avLst/>
            </a:prstGeom>
            <a:solidFill>
              <a:srgbClr val="F2F2F5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2"/>
                  </a:solidFill>
                </a:rPr>
                <a:t>Global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0931154" y="3225217"/>
            <a:ext cx="2391146" cy="2286000"/>
            <a:chOff x="14668500" y="4367960"/>
            <a:chExt cx="2391146" cy="2286000"/>
          </a:xfrm>
        </p:grpSpPr>
        <p:sp>
          <p:nvSpPr>
            <p:cNvPr id="50" name="Oval 49"/>
            <p:cNvSpPr/>
            <p:nvPr/>
          </p:nvSpPr>
          <p:spPr>
            <a:xfrm>
              <a:off x="14706600" y="4367960"/>
              <a:ext cx="2286000" cy="2286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 sz="2800" dirty="0">
                <a:solidFill>
                  <a:schemeClr val="tx1"/>
                </a:solidFill>
              </a:endParaRPr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68500" y="4610100"/>
              <a:ext cx="2391146" cy="1793358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547035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1" name="Rectangle 40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1">
              <a:alpha val="25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1828800" y="271279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29407" y="2817434"/>
            <a:ext cx="4536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nikmd23</a:t>
            </a:r>
            <a:endParaRPr lang="uk-UA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1828800" y="4347245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1028700"/>
            <a:ext cx="82296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711872" y="9258300"/>
            <a:ext cx="60082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>
                <a:solidFill>
                  <a:schemeClr val="accent6"/>
                </a:solidFill>
              </a:rPr>
              <a:t>https://nikcodes.com/pwa-fundamentals</a:t>
            </a:r>
            <a:endParaRPr lang="en-US" sz="2000" dirty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09990" y="2678935"/>
            <a:ext cx="198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6"/>
                </a:solidFill>
                <a:latin typeface="FontAwesome" pitchFamily="2" charset="0"/>
              </a:rPr>
              <a:t>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295400" y="4322320"/>
            <a:ext cx="198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6"/>
                </a:solidFill>
                <a:latin typeface="FontAwesome" pitchFamily="2" charset="0"/>
              </a:rPr>
              <a:t></a:t>
            </a:r>
          </a:p>
        </p:txBody>
      </p:sp>
      <p:cxnSp>
        <p:nvCxnSpPr>
          <p:cNvPr id="50" name="Straight Connector 49"/>
          <p:cNvCxnSpPr/>
          <p:nvPr/>
        </p:nvCxnSpPr>
        <p:spPr>
          <a:xfrm>
            <a:off x="704850" y="685800"/>
            <a:ext cx="0" cy="1028700"/>
          </a:xfrm>
          <a:prstGeom prst="line">
            <a:avLst/>
          </a:prstGeom>
          <a:ln w="63500">
            <a:solidFill>
              <a:schemeClr val="bg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le 7"/>
          <p:cNvSpPr txBox="1">
            <a:spLocks/>
          </p:cNvSpPr>
          <p:nvPr/>
        </p:nvSpPr>
        <p:spPr>
          <a:xfrm>
            <a:off x="876299" y="571411"/>
            <a:ext cx="6229351" cy="93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uk-UA" sz="4500" b="1" kern="1200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r>
              <a:rPr lang="en-US" dirty="0">
                <a:latin typeface="+mj-lt"/>
              </a:rPr>
              <a:t>Questions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&amp; Answers</a:t>
            </a:r>
          </a:p>
          <a:p>
            <a:r>
              <a:rPr lang="en-US" sz="1600" b="0" dirty="0">
                <a:solidFill>
                  <a:schemeClr val="bg2"/>
                </a:solidFill>
              </a:rPr>
              <a:t>Send complaints to: trash@molnar.com</a:t>
            </a:r>
          </a:p>
        </p:txBody>
      </p:sp>
      <p:sp>
        <p:nvSpPr>
          <p:cNvPr id="10" name="TextBox 9"/>
          <p:cNvSpPr txBox="1"/>
          <p:nvPr/>
        </p:nvSpPr>
        <p:spPr>
          <a:xfrm rot="20465913">
            <a:off x="1542296" y="-418682"/>
            <a:ext cx="6955350" cy="10679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400" dirty="0">
                <a:solidFill>
                  <a:schemeClr val="tx2"/>
                </a:solidFill>
                <a:latin typeface="Wilderness Typeface" panose="00000500000000000000" pitchFamily="2" charset="0"/>
              </a:rPr>
              <a:t> thanks!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029407" y="4481279"/>
            <a:ext cx="4536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nikcodes.com</a:t>
            </a:r>
            <a:endParaRPr lang="uk-UA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1828800" y="5981700"/>
            <a:ext cx="914400" cy="91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029407" y="6115734"/>
            <a:ext cx="4536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+mj-lt"/>
              </a:rPr>
              <a:t>pluralsight</a:t>
            </a:r>
            <a:endParaRPr lang="uk-UA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6" name="Isosceles Triangle 45"/>
          <p:cNvSpPr/>
          <p:nvPr/>
        </p:nvSpPr>
        <p:spPr>
          <a:xfrm rot="5400000">
            <a:off x="2119892" y="6269548"/>
            <a:ext cx="448342" cy="341074"/>
          </a:xfrm>
          <a:prstGeom prst="triangl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8" name="Isosceles Triangle 47"/>
          <p:cNvSpPr/>
          <p:nvPr/>
        </p:nvSpPr>
        <p:spPr>
          <a:xfrm rot="5400000">
            <a:off x="2062619" y="6323891"/>
            <a:ext cx="302360" cy="230018"/>
          </a:xfrm>
          <a:prstGeom prst="triangle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267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103105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+mj-lt"/>
              </a:rPr>
              <a:t>‘Web’ </a:t>
            </a:r>
            <a:r>
              <a:rPr lang="en-US" dirty="0">
                <a:solidFill>
                  <a:schemeClr val="accent6"/>
                </a:solidFill>
                <a:latin typeface="+mj-lt"/>
              </a:rPr>
              <a:t>App Models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sz="1600" b="0" dirty="0">
                <a:solidFill>
                  <a:schemeClr val="tx2"/>
                </a:solidFill>
              </a:rPr>
              <a:t>Whoa… That’s some cool animation. </a:t>
            </a:r>
            <a:endParaRPr lang="uk-UA" b="0" dirty="0">
              <a:solidFill>
                <a:schemeClr val="tx2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873601" y="2168054"/>
            <a:ext cx="3272129" cy="2924684"/>
            <a:chOff x="1873601" y="2142616"/>
            <a:chExt cx="3272129" cy="2924684"/>
          </a:xfrm>
        </p:grpSpPr>
        <p:sp>
          <p:nvSpPr>
            <p:cNvPr id="8" name="TextBox 7"/>
            <p:cNvSpPr txBox="1"/>
            <p:nvPr/>
          </p:nvSpPr>
          <p:spPr>
            <a:xfrm>
              <a:off x="1873601" y="4420969"/>
              <a:ext cx="32721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+mj-lt"/>
                </a:rPr>
                <a:t>Adobe AIR</a:t>
              </a:r>
              <a:endParaRPr lang="uk-UA" sz="3600" dirty="0">
                <a:latin typeface="+mj-lt"/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2366667" y="2142616"/>
              <a:ext cx="2286000" cy="228600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 sz="2800">
                <a:solidFill>
                  <a:schemeClr val="tx1"/>
                </a:solidFill>
              </a:endParaRPr>
            </a:p>
          </p:txBody>
        </p:sp>
        <p:pic>
          <p:nvPicPr>
            <p:cNvPr id="29" name="Content Placeholder 50"/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9065" y="2312743"/>
              <a:ext cx="1863894" cy="1863892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7279332" y="2151589"/>
            <a:ext cx="3272129" cy="2957614"/>
            <a:chOff x="7279334" y="2146417"/>
            <a:chExt cx="3272129" cy="2957614"/>
          </a:xfrm>
        </p:grpSpPr>
        <p:sp>
          <p:nvSpPr>
            <p:cNvPr id="45" name="TextBox 44"/>
            <p:cNvSpPr txBox="1"/>
            <p:nvPr/>
          </p:nvSpPr>
          <p:spPr>
            <a:xfrm>
              <a:off x="7279334" y="4457700"/>
              <a:ext cx="32721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+mj-lt"/>
                </a:rPr>
                <a:t>Palm </a:t>
              </a:r>
              <a:r>
                <a:rPr lang="en-US" sz="3600" dirty="0" err="1">
                  <a:latin typeface="+mj-lt"/>
                </a:rPr>
                <a:t>WebOS</a:t>
              </a:r>
              <a:endParaRPr lang="uk-UA" sz="3600" dirty="0">
                <a:latin typeface="+mj-lt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7772400" y="2146417"/>
              <a:ext cx="2286000" cy="228600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 sz="2800" dirty="0">
                <a:solidFill>
                  <a:schemeClr val="tx1"/>
                </a:solidFill>
              </a:endParaRPr>
            </a:p>
          </p:txBody>
        </p:sp>
        <p:pic>
          <p:nvPicPr>
            <p:cNvPr id="49" name="Content Placeholder 52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6756" y="3063249"/>
              <a:ext cx="1879244" cy="452334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12685063" y="2144517"/>
            <a:ext cx="3272129" cy="2971759"/>
            <a:chOff x="12685063" y="2146417"/>
            <a:chExt cx="3272129" cy="2971759"/>
          </a:xfrm>
        </p:grpSpPr>
        <p:sp>
          <p:nvSpPr>
            <p:cNvPr id="36" name="TextBox 35"/>
            <p:cNvSpPr txBox="1"/>
            <p:nvPr/>
          </p:nvSpPr>
          <p:spPr>
            <a:xfrm>
              <a:off x="12685063" y="4471845"/>
              <a:ext cx="32721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+mj-lt"/>
                </a:rPr>
                <a:t>Apache Cordova</a:t>
              </a:r>
              <a:endParaRPr lang="uk-UA" sz="3600" dirty="0">
                <a:latin typeface="+mj-lt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13178130" y="2146417"/>
              <a:ext cx="2286000" cy="228600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 sz="2800" dirty="0">
                <a:solidFill>
                  <a:schemeClr val="tx1"/>
                </a:solidFill>
              </a:endParaRPr>
            </a:p>
          </p:txBody>
        </p:sp>
        <p:pic>
          <p:nvPicPr>
            <p:cNvPr id="51" name="Content Placeholder 53"/>
            <p:cNvPicPr>
              <a:picLocks noChangeAspect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10922" y="2353669"/>
              <a:ext cx="1620416" cy="1822966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1838854" y="6155552"/>
            <a:ext cx="3272129" cy="2950348"/>
            <a:chOff x="1838854" y="5735083"/>
            <a:chExt cx="3272129" cy="2950348"/>
          </a:xfrm>
        </p:grpSpPr>
        <p:sp>
          <p:nvSpPr>
            <p:cNvPr id="33" name="TextBox 32"/>
            <p:cNvSpPr txBox="1"/>
            <p:nvPr/>
          </p:nvSpPr>
          <p:spPr>
            <a:xfrm>
              <a:off x="1838854" y="8039100"/>
              <a:ext cx="32721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+mj-lt"/>
                </a:rPr>
                <a:t>Microsoft </a:t>
              </a:r>
              <a:r>
                <a:rPr lang="en-US" sz="3600" dirty="0" err="1">
                  <a:latin typeface="+mj-lt"/>
                </a:rPr>
                <a:t>WinJS</a:t>
              </a:r>
              <a:endParaRPr lang="uk-UA" sz="3600" dirty="0">
                <a:latin typeface="+mj-lt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2366667" y="5735083"/>
              <a:ext cx="2286000" cy="228600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 sz="2800">
                <a:solidFill>
                  <a:schemeClr val="tx1"/>
                </a:solidFill>
              </a:endParaRPr>
            </a:p>
          </p:txBody>
        </p:sp>
        <p:pic>
          <p:nvPicPr>
            <p:cNvPr id="56" name="Content Placeholder 54"/>
            <p:cNvPicPr>
              <a:picLocks noChangeAspect="1"/>
            </p:cNvPicPr>
            <p:nvPr/>
          </p:nvPicPr>
          <p:blipFill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9065" y="6438900"/>
              <a:ext cx="1981202" cy="936320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7261959" y="6157453"/>
            <a:ext cx="3272129" cy="2946547"/>
            <a:chOff x="7279335" y="5738884"/>
            <a:chExt cx="3272129" cy="2946547"/>
          </a:xfrm>
        </p:grpSpPr>
        <p:sp>
          <p:nvSpPr>
            <p:cNvPr id="52" name="TextBox 51"/>
            <p:cNvSpPr txBox="1"/>
            <p:nvPr/>
          </p:nvSpPr>
          <p:spPr>
            <a:xfrm>
              <a:off x="7279335" y="8039100"/>
              <a:ext cx="32721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+mj-lt"/>
                </a:rPr>
                <a:t>Electron</a:t>
              </a:r>
              <a:endParaRPr lang="uk-UA" sz="3600" dirty="0">
                <a:latin typeface="+mj-lt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7772400" y="5738884"/>
              <a:ext cx="2286000" cy="228600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 sz="2800">
                <a:solidFill>
                  <a:schemeClr val="tx1"/>
                </a:solidFill>
              </a:endParaRPr>
            </a:p>
          </p:txBody>
        </p:sp>
        <p:pic>
          <p:nvPicPr>
            <p:cNvPr id="58" name="Content Placeholder 55"/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7554" y="6019181"/>
              <a:ext cx="1586046" cy="1725406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12685064" y="6157453"/>
            <a:ext cx="3272129" cy="2946547"/>
            <a:chOff x="12685064" y="5738884"/>
            <a:chExt cx="3272129" cy="2946547"/>
          </a:xfrm>
        </p:grpSpPr>
        <p:sp>
          <p:nvSpPr>
            <p:cNvPr id="44" name="TextBox 43"/>
            <p:cNvSpPr txBox="1"/>
            <p:nvPr/>
          </p:nvSpPr>
          <p:spPr>
            <a:xfrm>
              <a:off x="12685064" y="8039100"/>
              <a:ext cx="32721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+mj-lt"/>
                </a:rPr>
                <a:t>W3C Widgets</a:t>
              </a:r>
              <a:endParaRPr lang="uk-UA" sz="3600" dirty="0">
                <a:latin typeface="+mj-lt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13178130" y="5738884"/>
              <a:ext cx="2286000" cy="228600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uk-UA" sz="2800">
                <a:solidFill>
                  <a:schemeClr val="tx1"/>
                </a:solidFill>
              </a:endParaRPr>
            </a:p>
          </p:txBody>
        </p:sp>
        <p:pic>
          <p:nvPicPr>
            <p:cNvPr id="59" name="Content Placeholder 56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6058" y="6231553"/>
              <a:ext cx="1990142" cy="13532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3129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75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75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75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75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75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571411"/>
            <a:ext cx="6591300" cy="937180"/>
          </a:xfrm>
        </p:spPr>
        <p:txBody>
          <a:bodyPr/>
          <a:lstStyle/>
          <a:p>
            <a:r>
              <a:rPr lang="en-US" dirty="0">
                <a:latin typeface="+mj-lt"/>
              </a:rPr>
              <a:t>Progressive </a:t>
            </a:r>
            <a:r>
              <a:rPr lang="en-US" dirty="0">
                <a:solidFill>
                  <a:schemeClr val="accent6"/>
                </a:solidFill>
                <a:latin typeface="+mj-lt"/>
              </a:rPr>
              <a:t>Web Apps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sz="1600" b="0" dirty="0">
                <a:solidFill>
                  <a:schemeClr val="tx2"/>
                </a:solidFill>
              </a:rPr>
              <a:t>Oct 31 == Dec 25, so Halloween is Christmas.</a:t>
            </a:r>
            <a:endParaRPr lang="uk-UA" sz="1600" b="0" dirty="0">
              <a:solidFill>
                <a:schemeClr val="tx2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993198" y="2749490"/>
            <a:ext cx="2832977" cy="3409982"/>
            <a:chOff x="1920992" y="2800845"/>
            <a:chExt cx="2057400" cy="3409982"/>
          </a:xfrm>
        </p:grpSpPr>
        <p:sp>
          <p:nvSpPr>
            <p:cNvPr id="14" name="Rectangle 13"/>
            <p:cNvSpPr/>
            <p:nvPr/>
          </p:nvSpPr>
          <p:spPr>
            <a:xfrm>
              <a:off x="1920992" y="2800845"/>
              <a:ext cx="2057400" cy="160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>
                  <a:latin typeface="FontAwesome" pitchFamily="2" charset="0"/>
                </a:rPr>
                <a:t></a:t>
              </a:r>
              <a:endParaRPr lang="en-US" dirty="0">
                <a:latin typeface="FontAwesome" pitchFamily="2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20992" y="4401045"/>
              <a:ext cx="2057400" cy="16002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7" name="Isosceles Triangle 16"/>
            <p:cNvSpPr/>
            <p:nvPr/>
          </p:nvSpPr>
          <p:spPr>
            <a:xfrm rot="10800000">
              <a:off x="2760753" y="4401045"/>
              <a:ext cx="388249" cy="20958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8" name="Isosceles Triangle 17"/>
            <p:cNvSpPr/>
            <p:nvPr/>
          </p:nvSpPr>
          <p:spPr>
            <a:xfrm rot="10800000">
              <a:off x="2760753" y="6001245"/>
              <a:ext cx="388249" cy="209582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60674" y="4978192"/>
              <a:ext cx="197803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responsive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716403" y="2749490"/>
            <a:ext cx="2832980" cy="3409982"/>
            <a:chOff x="6876437" y="2800845"/>
            <a:chExt cx="2057402" cy="3409982"/>
          </a:xfrm>
        </p:grpSpPr>
        <p:sp>
          <p:nvSpPr>
            <p:cNvPr id="23" name="Rectangle 22"/>
            <p:cNvSpPr/>
            <p:nvPr/>
          </p:nvSpPr>
          <p:spPr>
            <a:xfrm>
              <a:off x="6876438" y="2800845"/>
              <a:ext cx="2057400" cy="160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>
                  <a:latin typeface="FontAwesome" pitchFamily="2" charset="0"/>
                </a:rPr>
                <a:t></a:t>
              </a:r>
              <a:endParaRPr lang="en-US" dirty="0">
                <a:latin typeface="FontAwesome" pitchFamily="2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876438" y="4401045"/>
              <a:ext cx="2057400" cy="16002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6" name="Isosceles Triangle 25"/>
            <p:cNvSpPr/>
            <p:nvPr/>
          </p:nvSpPr>
          <p:spPr>
            <a:xfrm rot="10800000">
              <a:off x="7716199" y="4401045"/>
              <a:ext cx="388249" cy="20958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7" name="Isosceles Triangle 26"/>
            <p:cNvSpPr/>
            <p:nvPr/>
          </p:nvSpPr>
          <p:spPr>
            <a:xfrm rot="10800000">
              <a:off x="7716199" y="6001245"/>
              <a:ext cx="388249" cy="209582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876437" y="4978192"/>
              <a:ext cx="20574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app like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1050687" y="2749490"/>
            <a:ext cx="2832977" cy="3409982"/>
            <a:chOff x="9354161" y="2800845"/>
            <a:chExt cx="2057400" cy="3409982"/>
          </a:xfrm>
        </p:grpSpPr>
        <p:sp>
          <p:nvSpPr>
            <p:cNvPr id="32" name="Rectangle 31"/>
            <p:cNvSpPr/>
            <p:nvPr/>
          </p:nvSpPr>
          <p:spPr>
            <a:xfrm>
              <a:off x="9354161" y="2800845"/>
              <a:ext cx="2057400" cy="160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>
                  <a:latin typeface="FontAwesome" pitchFamily="2" charset="0"/>
                </a:rPr>
                <a:t></a:t>
              </a:r>
              <a:endParaRPr lang="en-US" dirty="0">
                <a:latin typeface="FontAwesome" pitchFamily="2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9354161" y="4401045"/>
              <a:ext cx="2057400" cy="16002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35" name="Isosceles Triangle 34"/>
            <p:cNvSpPr/>
            <p:nvPr/>
          </p:nvSpPr>
          <p:spPr>
            <a:xfrm rot="10800000">
              <a:off x="10193922" y="4401045"/>
              <a:ext cx="388249" cy="20958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36" name="Isosceles Triangle 35"/>
            <p:cNvSpPr/>
            <p:nvPr/>
          </p:nvSpPr>
          <p:spPr>
            <a:xfrm rot="10800000">
              <a:off x="10193922" y="6001245"/>
              <a:ext cx="388249" cy="209582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354162" y="4978192"/>
              <a:ext cx="20573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fresh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4384967" y="2749490"/>
            <a:ext cx="2832980" cy="3409982"/>
            <a:chOff x="11831883" y="2800845"/>
            <a:chExt cx="2057402" cy="3409982"/>
          </a:xfrm>
        </p:grpSpPr>
        <p:sp>
          <p:nvSpPr>
            <p:cNvPr id="41" name="Rectangle 40"/>
            <p:cNvSpPr/>
            <p:nvPr/>
          </p:nvSpPr>
          <p:spPr>
            <a:xfrm>
              <a:off x="11831884" y="2800845"/>
              <a:ext cx="2057400" cy="160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>
                  <a:latin typeface="FontAwesome" pitchFamily="2" charset="0"/>
                </a:rPr>
                <a:t></a:t>
              </a:r>
              <a:endParaRPr lang="en-US" dirty="0">
                <a:latin typeface="FontAwesome" pitchFamily="2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1831884" y="4401045"/>
              <a:ext cx="2057400" cy="16002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44" name="Isosceles Triangle 43"/>
            <p:cNvSpPr/>
            <p:nvPr/>
          </p:nvSpPr>
          <p:spPr>
            <a:xfrm rot="10800000">
              <a:off x="12671645" y="4401045"/>
              <a:ext cx="388249" cy="20958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45" name="Isosceles Triangle 44"/>
            <p:cNvSpPr/>
            <p:nvPr/>
          </p:nvSpPr>
          <p:spPr>
            <a:xfrm rot="10800000">
              <a:off x="12671645" y="6001245"/>
              <a:ext cx="388249" cy="209582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1831883" y="4978192"/>
              <a:ext cx="20574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safe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717395" y="6587282"/>
            <a:ext cx="2832980" cy="3409982"/>
            <a:chOff x="14309606" y="2800845"/>
            <a:chExt cx="2057402" cy="3409982"/>
          </a:xfrm>
        </p:grpSpPr>
        <p:sp>
          <p:nvSpPr>
            <p:cNvPr id="50" name="Rectangle 49"/>
            <p:cNvSpPr/>
            <p:nvPr/>
          </p:nvSpPr>
          <p:spPr>
            <a:xfrm>
              <a:off x="14309607" y="2800845"/>
              <a:ext cx="2057400" cy="160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>
                  <a:latin typeface="FontAwesome" pitchFamily="2" charset="0"/>
                </a:rPr>
                <a:t></a:t>
              </a:r>
              <a:endParaRPr lang="en-US" dirty="0">
                <a:latin typeface="FontAwesome" pitchFamily="2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4309607" y="4401045"/>
              <a:ext cx="2057400" cy="16002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53" name="Isosceles Triangle 52"/>
            <p:cNvSpPr/>
            <p:nvPr/>
          </p:nvSpPr>
          <p:spPr>
            <a:xfrm rot="10800000">
              <a:off x="15149368" y="4401045"/>
              <a:ext cx="388249" cy="20958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54" name="Isosceles Triangle 53"/>
            <p:cNvSpPr/>
            <p:nvPr/>
          </p:nvSpPr>
          <p:spPr>
            <a:xfrm rot="10800000">
              <a:off x="15149368" y="6001245"/>
              <a:ext cx="388249" cy="209582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4309606" y="4978192"/>
              <a:ext cx="20574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discoverable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143152" y="6587282"/>
            <a:ext cx="2832980" cy="3931673"/>
            <a:chOff x="14309606" y="2800845"/>
            <a:chExt cx="2057402" cy="3931673"/>
          </a:xfrm>
        </p:grpSpPr>
        <p:sp>
          <p:nvSpPr>
            <p:cNvPr id="65" name="Rectangle 64"/>
            <p:cNvSpPr/>
            <p:nvPr/>
          </p:nvSpPr>
          <p:spPr>
            <a:xfrm>
              <a:off x="14309607" y="2800845"/>
              <a:ext cx="2057400" cy="160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>
                  <a:latin typeface="FontAwesome" pitchFamily="2" charset="0"/>
                </a:rPr>
                <a:t></a:t>
              </a:r>
              <a:endParaRPr lang="en-US" dirty="0">
                <a:latin typeface="FontAwesome" pitchFamily="2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4309607" y="4401045"/>
              <a:ext cx="2057400" cy="16002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68" name="Isosceles Triangle 67"/>
            <p:cNvSpPr/>
            <p:nvPr/>
          </p:nvSpPr>
          <p:spPr>
            <a:xfrm rot="10800000">
              <a:off x="15149368" y="4401045"/>
              <a:ext cx="388249" cy="20958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69" name="Isosceles Triangle 68"/>
            <p:cNvSpPr/>
            <p:nvPr/>
          </p:nvSpPr>
          <p:spPr>
            <a:xfrm rot="10800000">
              <a:off x="15149368" y="6001245"/>
              <a:ext cx="388249" cy="209582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4309606" y="4978192"/>
              <a:ext cx="205740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re-engageable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9568909" y="6587282"/>
            <a:ext cx="2832980" cy="3409982"/>
            <a:chOff x="14309606" y="2800845"/>
            <a:chExt cx="2057402" cy="3409982"/>
          </a:xfrm>
        </p:grpSpPr>
        <p:sp>
          <p:nvSpPr>
            <p:cNvPr id="74" name="Rectangle 73"/>
            <p:cNvSpPr/>
            <p:nvPr/>
          </p:nvSpPr>
          <p:spPr>
            <a:xfrm>
              <a:off x="14309607" y="2800845"/>
              <a:ext cx="2057400" cy="160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>
                  <a:latin typeface="FontAwesome" pitchFamily="2" charset="0"/>
                </a:rPr>
                <a:t>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4309607" y="4401045"/>
              <a:ext cx="2057400" cy="16002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77" name="Isosceles Triangle 76"/>
            <p:cNvSpPr/>
            <p:nvPr/>
          </p:nvSpPr>
          <p:spPr>
            <a:xfrm rot="10800000">
              <a:off x="15149368" y="4401045"/>
              <a:ext cx="388249" cy="20958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78" name="Isosceles Triangle 77"/>
            <p:cNvSpPr/>
            <p:nvPr/>
          </p:nvSpPr>
          <p:spPr>
            <a:xfrm rot="10800000">
              <a:off x="15149368" y="6001245"/>
              <a:ext cx="388249" cy="209582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4309606" y="4978192"/>
              <a:ext cx="20574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installable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12994667" y="6587282"/>
            <a:ext cx="2832980" cy="3409982"/>
            <a:chOff x="14309606" y="2800845"/>
            <a:chExt cx="2057402" cy="3409982"/>
          </a:xfrm>
        </p:grpSpPr>
        <p:sp>
          <p:nvSpPr>
            <p:cNvPr id="83" name="Rectangle 82"/>
            <p:cNvSpPr/>
            <p:nvPr/>
          </p:nvSpPr>
          <p:spPr>
            <a:xfrm>
              <a:off x="14309607" y="2800845"/>
              <a:ext cx="2057400" cy="160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>
                  <a:latin typeface="FontAwesome" pitchFamily="2" charset="0"/>
                </a:rPr>
                <a:t>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4309607" y="4401045"/>
              <a:ext cx="2057400" cy="16002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86" name="Isosceles Triangle 85"/>
            <p:cNvSpPr/>
            <p:nvPr/>
          </p:nvSpPr>
          <p:spPr>
            <a:xfrm rot="10800000">
              <a:off x="15149368" y="4401045"/>
              <a:ext cx="388249" cy="209582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87" name="Isosceles Triangle 86"/>
            <p:cNvSpPr/>
            <p:nvPr/>
          </p:nvSpPr>
          <p:spPr>
            <a:xfrm rot="10800000">
              <a:off x="15149368" y="6001245"/>
              <a:ext cx="388249" cy="209582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4309606" y="4978192"/>
              <a:ext cx="20574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linkable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4327479" y="2749490"/>
            <a:ext cx="2887620" cy="3409982"/>
            <a:chOff x="4327479" y="2749490"/>
            <a:chExt cx="2887620" cy="3409982"/>
          </a:xfrm>
        </p:grpSpPr>
        <p:grpSp>
          <p:nvGrpSpPr>
            <p:cNvPr id="10" name="Group 9"/>
            <p:cNvGrpSpPr/>
            <p:nvPr/>
          </p:nvGrpSpPr>
          <p:grpSpPr>
            <a:xfrm>
              <a:off x="4327479" y="2749490"/>
              <a:ext cx="2887620" cy="3409982"/>
              <a:chOff x="4359032" y="2800845"/>
              <a:chExt cx="2097083" cy="3409982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4398715" y="2800845"/>
                <a:ext cx="2057400" cy="16002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0" dirty="0">
                    <a:latin typeface="FontAwesome" pitchFamily="2" charset="0"/>
                  </a:rPr>
                  <a:t></a:t>
                </a:r>
                <a:endParaRPr lang="en-US" dirty="0">
                  <a:latin typeface="FontAwesome" pitchFamily="2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4398715" y="4401045"/>
                <a:ext cx="2057400" cy="16002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8" name="Isosceles Triangle 7"/>
              <p:cNvSpPr/>
              <p:nvPr/>
            </p:nvSpPr>
            <p:spPr>
              <a:xfrm rot="10800000">
                <a:off x="5238476" y="4401045"/>
                <a:ext cx="388249" cy="209582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9" name="Isosceles Triangle 8"/>
              <p:cNvSpPr/>
              <p:nvPr/>
            </p:nvSpPr>
            <p:spPr>
              <a:xfrm rot="10800000">
                <a:off x="5238476" y="6001245"/>
                <a:ext cx="388249" cy="209582"/>
              </a:xfrm>
              <a:prstGeom prst="triangl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uk-UA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359032" y="4978192"/>
                <a:ext cx="209708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>
                    <a:solidFill>
                      <a:schemeClr val="accent1"/>
                    </a:solidFill>
                    <a:latin typeface="+mj-lt"/>
                  </a:rPr>
                  <a:t>work offline</a:t>
                </a:r>
                <a:endParaRPr lang="uk-UA" sz="3600" dirty="0">
                  <a:solidFill>
                    <a:schemeClr val="accent1"/>
                  </a:solidFill>
                  <a:latin typeface="+mj-lt"/>
                </a:endParaRPr>
              </a:p>
            </p:txBody>
          </p:sp>
        </p:grpSp>
        <p:sp>
          <p:nvSpPr>
            <p:cNvPr id="55" name="Rectangle 54"/>
            <p:cNvSpPr/>
            <p:nvPr/>
          </p:nvSpPr>
          <p:spPr>
            <a:xfrm rot="18968123">
              <a:off x="5301770" y="3457521"/>
              <a:ext cx="1142926" cy="128539"/>
            </a:xfrm>
            <a:prstGeom prst="rect">
              <a:avLst/>
            </a:prstGeom>
            <a:solidFill>
              <a:schemeClr val="bg1"/>
            </a:solidFill>
            <a:ln w="349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115883" y="1866630"/>
            <a:ext cx="97513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>
                <a:solidFill>
                  <a:schemeClr val="accent2">
                    <a:lumMod val="50000"/>
                  </a:schemeClr>
                </a:solidFill>
                <a:latin typeface="Wilderness Typeface" panose="00000500000000000000" pitchFamily="2" charset="0"/>
              </a:rPr>
              <a:t>1</a:t>
            </a:r>
            <a:endParaRPr lang="en-US" sz="6000" b="1" dirty="0">
              <a:solidFill>
                <a:schemeClr val="accent2">
                  <a:lumMod val="50000"/>
                </a:schemeClr>
              </a:solidFill>
              <a:latin typeface="Wilderness Typeface" panose="00000500000000000000" pitchFamily="2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147799" y="5932725"/>
            <a:ext cx="97513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>
                <a:solidFill>
                  <a:schemeClr val="accent2">
                    <a:lumMod val="50000"/>
                  </a:schemeClr>
                </a:solidFill>
                <a:latin typeface="Wilderness Typeface" panose="00000500000000000000" pitchFamily="2" charset="0"/>
              </a:rPr>
              <a:t>2</a:t>
            </a:r>
            <a:endParaRPr lang="en-US" sz="6000" b="1" dirty="0">
              <a:solidFill>
                <a:schemeClr val="accent2">
                  <a:lumMod val="50000"/>
                </a:schemeClr>
              </a:solidFill>
              <a:latin typeface="Wilderness Typeface" panose="00000500000000000000" pitchFamily="2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808351" y="6796865"/>
            <a:ext cx="97513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>
                <a:solidFill>
                  <a:schemeClr val="accent2">
                    <a:lumMod val="50000"/>
                  </a:schemeClr>
                </a:solidFill>
                <a:latin typeface="Wilderness Typeface" panose="00000500000000000000" pitchFamily="2" charset="0"/>
              </a:rPr>
              <a:t>3</a:t>
            </a:r>
            <a:endParaRPr lang="en-US" sz="6000" b="1" dirty="0">
              <a:solidFill>
                <a:schemeClr val="accent2">
                  <a:lumMod val="50000"/>
                </a:schemeClr>
              </a:solidFill>
              <a:latin typeface="Wilderness Typeface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417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75" decel="100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75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75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75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75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75" decel="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75" decel="10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7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75" decel="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9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2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5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8" dur="indefinite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0" grpId="0"/>
      <p:bldP spid="6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553871" y="6494502"/>
            <a:ext cx="51748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1"/>
                </a:solidFill>
                <a:ea typeface="Roboto Condensed" panose="02000000000000000000" pitchFamily="2" charset="0"/>
                <a:cs typeface="Lato Semibold" panose="020F0502020204030203" pitchFamily="34" charset="0"/>
              </a:rPr>
              <a:t>work offline</a:t>
            </a:r>
            <a:r>
              <a:rPr lang="en-US" sz="6600" b="1" dirty="0">
                <a:solidFill>
                  <a:schemeClr val="accent1"/>
                </a:solidFill>
                <a:ea typeface="Lato Semibold" panose="020F0502020204030203" pitchFamily="34" charset="0"/>
                <a:cs typeface="Lato Semibold" panose="020F0502020204030203" pitchFamily="34" charset="0"/>
              </a:rPr>
              <a:t>.</a:t>
            </a:r>
            <a:endParaRPr lang="ru-RU" sz="6600" b="1" dirty="0">
              <a:solidFill>
                <a:schemeClr val="accent1"/>
              </a:solidFill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172200" y="6362700"/>
            <a:ext cx="685800" cy="685800"/>
            <a:chOff x="6324600" y="4114799"/>
            <a:chExt cx="685800" cy="685800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 rot="10800000">
            <a:off x="11430000" y="7048500"/>
            <a:ext cx="685800" cy="685800"/>
            <a:chOff x="6324600" y="4114799"/>
            <a:chExt cx="685800" cy="685800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442261" y="1562100"/>
            <a:ext cx="3403478" cy="4508927"/>
            <a:chOff x="7975661" y="1943100"/>
            <a:chExt cx="3403478" cy="4508927"/>
          </a:xfrm>
        </p:grpSpPr>
        <p:sp>
          <p:nvSpPr>
            <p:cNvPr id="11" name="TextBox 10"/>
            <p:cNvSpPr txBox="1"/>
            <p:nvPr/>
          </p:nvSpPr>
          <p:spPr>
            <a:xfrm>
              <a:off x="8227793" y="1943100"/>
              <a:ext cx="2057400" cy="4508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700" dirty="0">
                  <a:solidFill>
                    <a:schemeClr val="accent6"/>
                  </a:solidFill>
                  <a:latin typeface="FontAwesome" pitchFamily="2" charset="0"/>
                </a:rPr>
                <a:t></a:t>
              </a:r>
              <a:endParaRPr lang="en-US" sz="2800" dirty="0">
                <a:solidFill>
                  <a:schemeClr val="accent6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 rot="18968123">
              <a:off x="7975661" y="3829811"/>
              <a:ext cx="3403478" cy="417577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5849600" y="-8232741"/>
            <a:ext cx="975130" cy="27438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7700" dirty="0">
                <a:solidFill>
                  <a:schemeClr val="bg2">
                    <a:lumMod val="75000"/>
                  </a:schemeClr>
                </a:solidFill>
                <a:latin typeface="Wilderness Typeface" panose="00000500000000000000" pitchFamily="2" charset="0"/>
              </a:rPr>
              <a:t>1</a:t>
            </a:r>
            <a:endParaRPr lang="en-US" sz="6000" dirty="0">
              <a:solidFill>
                <a:schemeClr val="bg2">
                  <a:lumMod val="75000"/>
                </a:schemeClr>
              </a:solidFill>
              <a:latin typeface="Wilderness Typeface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710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" t="4429" r="4062" b="2729"/>
          <a:stretch/>
        </p:blipFill>
        <p:spPr>
          <a:xfrm>
            <a:off x="-492921" y="0"/>
            <a:ext cx="18780922" cy="10287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801600" y="3163578"/>
            <a:ext cx="85487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ln w="38100">
                  <a:noFill/>
                </a:ln>
                <a:solidFill>
                  <a:schemeClr val="accent6"/>
                </a:solidFill>
                <a:latin typeface="FontAwesome" pitchFamily="2" charset="0"/>
              </a:rPr>
              <a:t></a:t>
            </a:r>
          </a:p>
        </p:txBody>
      </p:sp>
      <p:sp>
        <p:nvSpPr>
          <p:cNvPr id="9" name="Rectangle 8"/>
          <p:cNvSpPr/>
          <p:nvPr/>
        </p:nvSpPr>
        <p:spPr>
          <a:xfrm>
            <a:off x="-492921" y="0"/>
            <a:ext cx="5522121" cy="10287000"/>
          </a:xfrm>
          <a:prstGeom prst="rect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>
              <a:solidFill>
                <a:schemeClr val="tx1"/>
              </a:solidFill>
            </a:endParaRP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65" y="2290761"/>
            <a:ext cx="3079748" cy="5469731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15968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571411"/>
            <a:ext cx="5448300" cy="1338828"/>
          </a:xfrm>
        </p:spPr>
        <p:txBody>
          <a:bodyPr/>
          <a:lstStyle/>
          <a:p>
            <a:r>
              <a:rPr lang="en-US" dirty="0"/>
              <a:t>about our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company</a:t>
            </a:r>
            <a:endParaRPr lang="uk-UA" dirty="0">
              <a:solidFill>
                <a:schemeClr val="accent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546600" y="4296072"/>
            <a:ext cx="0" cy="2457450"/>
          </a:xfrm>
          <a:prstGeom prst="line">
            <a:avLst/>
          </a:prstGeom>
          <a:ln w="254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143999" y="4296072"/>
            <a:ext cx="0" cy="2457450"/>
          </a:xfrm>
          <a:prstGeom prst="line">
            <a:avLst/>
          </a:prstGeom>
          <a:ln w="254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914401" y="3848100"/>
            <a:ext cx="2666999" cy="2819400"/>
            <a:chOff x="914401" y="3848100"/>
            <a:chExt cx="2666999" cy="2819400"/>
          </a:xfrm>
        </p:grpSpPr>
        <p:sp>
          <p:nvSpPr>
            <p:cNvPr id="8" name="TextBox 7"/>
            <p:cNvSpPr txBox="1"/>
            <p:nvPr/>
          </p:nvSpPr>
          <p:spPr>
            <a:xfrm>
              <a:off x="914401" y="6021169"/>
              <a:ext cx="2666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accent1"/>
                  </a:solidFill>
                  <a:latin typeface="+mj-lt"/>
                </a:rPr>
                <a:t>transport</a:t>
              </a:r>
              <a:endParaRPr lang="uk-UA" sz="3600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143000" y="3848100"/>
              <a:ext cx="220980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800" dirty="0">
                  <a:solidFill>
                    <a:schemeClr val="tx2"/>
                  </a:solidFill>
                  <a:latin typeface="FontAwesome" pitchFamily="2" charset="0"/>
                </a:rPr>
                <a:t></a:t>
              </a:r>
              <a:endParaRPr lang="en-US" sz="24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511800" y="3848100"/>
            <a:ext cx="2666999" cy="2819400"/>
            <a:chOff x="5511800" y="3848100"/>
            <a:chExt cx="2666999" cy="2819400"/>
          </a:xfrm>
        </p:grpSpPr>
        <p:sp>
          <p:nvSpPr>
            <p:cNvPr id="20" name="TextBox 19"/>
            <p:cNvSpPr txBox="1"/>
            <p:nvPr/>
          </p:nvSpPr>
          <p:spPr>
            <a:xfrm>
              <a:off x="5511800" y="6021169"/>
              <a:ext cx="2666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accent6"/>
                  </a:solidFill>
                  <a:latin typeface="+mj-lt"/>
                </a:rPr>
                <a:t>crowds</a:t>
              </a:r>
              <a:endParaRPr lang="uk-UA" sz="3600" dirty="0">
                <a:solidFill>
                  <a:schemeClr val="accent6"/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740399" y="3848100"/>
              <a:ext cx="220980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800" dirty="0">
                  <a:solidFill>
                    <a:schemeClr val="tx2"/>
                  </a:solidFill>
                  <a:latin typeface="FontAwesome" pitchFamily="2" charset="0"/>
                </a:rPr>
                <a:t></a:t>
              </a:r>
              <a:endParaRPr lang="en-US" sz="28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0109199" y="3848100"/>
            <a:ext cx="2666999" cy="2819400"/>
            <a:chOff x="10109199" y="3848100"/>
            <a:chExt cx="2666999" cy="2819400"/>
          </a:xfrm>
        </p:grpSpPr>
        <p:sp>
          <p:nvSpPr>
            <p:cNvPr id="22" name="TextBox 21"/>
            <p:cNvSpPr txBox="1"/>
            <p:nvPr/>
          </p:nvSpPr>
          <p:spPr>
            <a:xfrm>
              <a:off x="10109199" y="6021169"/>
              <a:ext cx="2666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accent6"/>
                  </a:solidFill>
                  <a:latin typeface="+mj-lt"/>
                </a:rPr>
                <a:t>inside</a:t>
              </a:r>
              <a:endParaRPr lang="uk-UA" sz="3600" dirty="0">
                <a:solidFill>
                  <a:schemeClr val="accent6"/>
                </a:solidFill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337798" y="3848100"/>
              <a:ext cx="220980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800" dirty="0">
                  <a:solidFill>
                    <a:schemeClr val="tx2"/>
                  </a:solidFill>
                  <a:latin typeface="FontAwesome" pitchFamily="2" charset="0"/>
                </a:rPr>
                <a:t></a:t>
              </a:r>
              <a:endParaRPr lang="en-US" sz="2800" dirty="0">
                <a:solidFill>
                  <a:schemeClr val="tx2"/>
                </a:solidFill>
              </a:endParaRPr>
            </a:p>
          </p:txBody>
        </p:sp>
      </p:grpSp>
      <p:cxnSp>
        <p:nvCxnSpPr>
          <p:cNvPr id="24" name="Straight Connector 23"/>
          <p:cNvCxnSpPr/>
          <p:nvPr/>
        </p:nvCxnSpPr>
        <p:spPr>
          <a:xfrm>
            <a:off x="13741398" y="4296072"/>
            <a:ext cx="0" cy="2457450"/>
          </a:xfrm>
          <a:prstGeom prst="line">
            <a:avLst/>
          </a:prstGeom>
          <a:ln w="25400" cap="sq">
            <a:solidFill>
              <a:schemeClr val="accent2"/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14706600" y="3848100"/>
            <a:ext cx="2666999" cy="2819400"/>
            <a:chOff x="14706600" y="3848100"/>
            <a:chExt cx="2666999" cy="2819400"/>
          </a:xfrm>
        </p:grpSpPr>
        <p:sp>
          <p:nvSpPr>
            <p:cNvPr id="28" name="TextBox 27"/>
            <p:cNvSpPr txBox="1"/>
            <p:nvPr/>
          </p:nvSpPr>
          <p:spPr>
            <a:xfrm>
              <a:off x="14706600" y="6021169"/>
              <a:ext cx="26669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accent6"/>
                  </a:solidFill>
                  <a:latin typeface="+mj-lt"/>
                </a:rPr>
                <a:t>lie-fi</a:t>
              </a:r>
              <a:endParaRPr lang="uk-UA" sz="3600" dirty="0">
                <a:solidFill>
                  <a:schemeClr val="accent6"/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4935199" y="3848100"/>
              <a:ext cx="220980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800" dirty="0">
                  <a:solidFill>
                    <a:schemeClr val="tx2"/>
                  </a:solidFill>
                  <a:latin typeface="FontAwesome" pitchFamily="2" charset="0"/>
                </a:rPr>
                <a:t>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16611600" y="4229100"/>
            <a:ext cx="381000" cy="1676400"/>
          </a:xfrm>
          <a:prstGeom prst="rect">
            <a:avLst/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6230600" y="4686300"/>
            <a:ext cx="381000" cy="1219200"/>
          </a:xfrm>
          <a:prstGeom prst="rect">
            <a:avLst/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5849600" y="5067300"/>
            <a:ext cx="381000" cy="838200"/>
          </a:xfrm>
          <a:prstGeom prst="rect">
            <a:avLst/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5468600" y="5372100"/>
            <a:ext cx="381000" cy="533400"/>
          </a:xfrm>
          <a:prstGeom prst="rect">
            <a:avLst/>
          </a:prstGeom>
          <a:solidFill>
            <a:schemeClr val="bg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569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75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75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75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75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75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75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75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250"/>
                            </p:stCondLst>
                            <p:childTnLst>
                              <p:par>
                                <p:cTn id="63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4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3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6" grpId="0" animBg="1"/>
      <p:bldP spid="26" grpId="1" animBg="1"/>
      <p:bldP spid="26" grpId="2" animBg="1"/>
      <p:bldP spid="26" grpId="3" animBg="1"/>
      <p:bldP spid="27" grpId="0" animBg="1"/>
      <p:bldP spid="27" grpId="1" animBg="1"/>
      <p:bldP spid="27" grpId="2" animBg="1"/>
      <p:bldP spid="27" grpId="3" animBg="1"/>
      <p:bldP spid="27" grpId="4" animBg="1"/>
      <p:bldP spid="30" grpId="0" animBg="1"/>
      <p:bldP spid="30" grpId="1" animBg="1"/>
      <p:bldP spid="30" grpId="2" animBg="1"/>
      <p:bldP spid="30" grpId="3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>
          <a:xfrm>
            <a:off x="16687800" y="4457700"/>
            <a:ext cx="533400" cy="533400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16687800" y="5471536"/>
            <a:ext cx="533400" cy="533400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16687800" y="6485372"/>
            <a:ext cx="533400" cy="533400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2801600" y="3543299"/>
            <a:ext cx="4648200" cy="4831111"/>
            <a:chOff x="12801600" y="3543299"/>
            <a:chExt cx="4648200" cy="4831111"/>
          </a:xfrm>
        </p:grpSpPr>
        <p:sp>
          <p:nvSpPr>
            <p:cNvPr id="30" name="TextBox 29"/>
            <p:cNvSpPr txBox="1"/>
            <p:nvPr/>
          </p:nvSpPr>
          <p:spPr>
            <a:xfrm>
              <a:off x="13639800" y="3543299"/>
              <a:ext cx="3810000" cy="4508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700" dirty="0">
                  <a:solidFill>
                    <a:schemeClr val="tx2"/>
                  </a:solidFill>
                  <a:latin typeface="FontAwesome" pitchFamily="2" charset="0"/>
                </a:rPr>
                <a:t></a:t>
              </a:r>
              <a:endParaRPr lang="en-US" sz="28700" dirty="0">
                <a:solidFill>
                  <a:schemeClr val="tx2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2801600" y="5219700"/>
              <a:ext cx="3886200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900" dirty="0">
                  <a:solidFill>
                    <a:schemeClr val="accent2"/>
                  </a:solidFill>
                  <a:latin typeface="FontAwesome" pitchFamily="2" charset="0"/>
                </a:rPr>
                <a:t></a:t>
              </a:r>
              <a:endParaRPr lang="en-US" sz="199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571411"/>
            <a:ext cx="5829300" cy="103105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+mj-lt"/>
              </a:rPr>
              <a:t>Service Worker </a:t>
            </a:r>
            <a:r>
              <a:rPr lang="en-US" dirty="0">
                <a:solidFill>
                  <a:schemeClr val="accent6"/>
                </a:solidFill>
                <a:latin typeface="+mj-lt"/>
              </a:rPr>
              <a:t>Overview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sz="1600" b="0" dirty="0">
                <a:solidFill>
                  <a:schemeClr val="tx2"/>
                </a:solidFill>
              </a:rPr>
              <a:t>1f u c4n r34d th1s u r34lly n33d t0 g0 out51d3.</a:t>
            </a:r>
            <a:endParaRPr lang="uk-UA" sz="1600" b="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8758" y="3704391"/>
            <a:ext cx="38100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tx2"/>
                </a:solidFill>
                <a:latin typeface="FontAwesome" pitchFamily="2" charset="0"/>
              </a:rPr>
              <a:t></a:t>
            </a:r>
            <a:endParaRPr lang="en-US" sz="287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5058" y="5074487"/>
            <a:ext cx="2057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accent6"/>
                </a:solidFill>
                <a:latin typeface="FontAwesome" pitchFamily="2" charset="0"/>
              </a:rPr>
              <a:t></a:t>
            </a:r>
            <a:endParaRPr lang="en-US" sz="1100" dirty="0">
              <a:solidFill>
                <a:schemeClr val="accent6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 rot="18968123">
            <a:off x="2324788" y="5673967"/>
            <a:ext cx="1142926" cy="128539"/>
          </a:xfrm>
          <a:prstGeom prst="rect">
            <a:avLst/>
          </a:prstGeom>
          <a:solidFill>
            <a:schemeClr val="bg1"/>
          </a:solidFill>
          <a:ln w="349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endCxn id="3" idx="3"/>
          </p:cNvCxnSpPr>
          <p:nvPr/>
        </p:nvCxnSpPr>
        <p:spPr>
          <a:xfrm flipH="1" flipV="1">
            <a:off x="4688758" y="5958855"/>
            <a:ext cx="8570042" cy="46081"/>
          </a:xfrm>
          <a:prstGeom prst="line">
            <a:avLst/>
          </a:prstGeom>
          <a:ln w="38100">
            <a:solidFill>
              <a:schemeClr val="accent6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4688758" y="5935619"/>
            <a:ext cx="8570042" cy="46081"/>
          </a:xfrm>
          <a:prstGeom prst="line">
            <a:avLst/>
          </a:prstGeom>
          <a:ln w="38100">
            <a:solidFill>
              <a:schemeClr val="accent6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Curved 61"/>
          <p:cNvCxnSpPr/>
          <p:nvPr/>
        </p:nvCxnSpPr>
        <p:spPr>
          <a:xfrm>
            <a:off x="4799161" y="5905500"/>
            <a:ext cx="4268639" cy="3367087"/>
          </a:xfrm>
          <a:prstGeom prst="curvedConnector2">
            <a:avLst/>
          </a:prstGeom>
          <a:ln w="38100">
            <a:solidFill>
              <a:schemeClr val="accent6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Curved 62"/>
          <p:cNvCxnSpPr/>
          <p:nvPr/>
        </p:nvCxnSpPr>
        <p:spPr>
          <a:xfrm>
            <a:off x="4799161" y="5905500"/>
            <a:ext cx="1648819" cy="3367087"/>
          </a:xfrm>
          <a:prstGeom prst="curvedConnector2">
            <a:avLst/>
          </a:prstGeom>
          <a:ln w="38100">
            <a:solidFill>
              <a:schemeClr val="accent6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Curved 63"/>
          <p:cNvCxnSpPr/>
          <p:nvPr/>
        </p:nvCxnSpPr>
        <p:spPr>
          <a:xfrm>
            <a:off x="4799161" y="5905500"/>
            <a:ext cx="2934694" cy="3367087"/>
          </a:xfrm>
          <a:prstGeom prst="curvedConnector2">
            <a:avLst/>
          </a:prstGeom>
          <a:ln w="38100">
            <a:solidFill>
              <a:schemeClr val="accent6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252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7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10"/>
                            </p:stCondLst>
                            <p:childTnLst>
                              <p:par>
                                <p:cTn id="37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2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30"/>
                            </p:stCondLst>
                            <p:childTnLst>
                              <p:par>
                                <p:cTn id="43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4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50"/>
                            </p:stCondLst>
                            <p:childTnLst>
                              <p:par>
                                <p:cTn id="49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60"/>
                            </p:stCondLst>
                            <p:childTnLst>
                              <p:par>
                                <p:cTn id="52" presetID="1" presetClass="entr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70"/>
                            </p:stCondLst>
                            <p:childTnLst>
                              <p:par>
                                <p:cTn id="55" presetID="1" presetClass="exit" presetSubtype="0" fill="hold" grpId="3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80"/>
                            </p:stCondLst>
                            <p:childTnLst>
                              <p:par>
                                <p:cTn id="5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90"/>
                            </p:stCondLst>
                            <p:childTnLst>
                              <p:par>
                                <p:cTn id="61" presetID="1" presetClass="exit" presetSubtype="0" fill="hold" grpId="3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850"/>
                            </p:stCondLst>
                            <p:childTnLst>
                              <p:par>
                                <p:cTn id="6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350"/>
                            </p:stCondLst>
                            <p:childTnLst>
                              <p:par>
                                <p:cTn id="68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500"/>
                            </p:stCondLst>
                            <p:childTnLst>
                              <p:par>
                                <p:cTn id="98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3" grpId="2" animBg="1"/>
      <p:bldP spid="23" grpId="3" animBg="1"/>
      <p:bldP spid="46" grpId="0" animBg="1"/>
      <p:bldP spid="46" grpId="1" animBg="1"/>
      <p:bldP spid="46" grpId="2" animBg="1"/>
      <p:bldP spid="46" grpId="3" animBg="1"/>
      <p:bldP spid="47" grpId="0" animBg="1"/>
      <p:bldP spid="47" grpId="1" animBg="1"/>
      <p:bldP spid="3" grpId="0"/>
      <p:bldP spid="9" grpId="0"/>
      <p:bldP spid="3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2801600" y="3543299"/>
            <a:ext cx="4648200" cy="4831111"/>
            <a:chOff x="12801600" y="3543299"/>
            <a:chExt cx="4648200" cy="4831111"/>
          </a:xfrm>
        </p:grpSpPr>
        <p:sp>
          <p:nvSpPr>
            <p:cNvPr id="30" name="TextBox 29"/>
            <p:cNvSpPr txBox="1"/>
            <p:nvPr/>
          </p:nvSpPr>
          <p:spPr>
            <a:xfrm>
              <a:off x="13639800" y="3543299"/>
              <a:ext cx="3810000" cy="4508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700" dirty="0">
                  <a:solidFill>
                    <a:schemeClr val="tx2"/>
                  </a:solidFill>
                  <a:latin typeface="FontAwesome" pitchFamily="2" charset="0"/>
                </a:rPr>
                <a:t></a:t>
              </a:r>
              <a:endParaRPr lang="en-US" sz="28700" dirty="0">
                <a:solidFill>
                  <a:schemeClr val="tx2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2801600" y="5219700"/>
              <a:ext cx="3886200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9900" dirty="0">
                  <a:solidFill>
                    <a:schemeClr val="accent2"/>
                  </a:solidFill>
                  <a:latin typeface="FontAwesome" pitchFamily="2" charset="0"/>
                </a:rPr>
                <a:t></a:t>
              </a:r>
              <a:endParaRPr lang="en-US" sz="199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300" y="571411"/>
            <a:ext cx="6210300" cy="103105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+mj-lt"/>
              </a:rPr>
              <a:t>Service Worker </a:t>
            </a:r>
            <a:r>
              <a:rPr lang="en-US" dirty="0">
                <a:solidFill>
                  <a:schemeClr val="accent6"/>
                </a:solidFill>
                <a:latin typeface="+mj-lt"/>
              </a:rPr>
              <a:t>Overview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sz="1600" b="0" dirty="0">
                <a:solidFill>
                  <a:schemeClr val="tx2"/>
                </a:solidFill>
              </a:rPr>
              <a:t>1f u c4n r34d th1s u r34lly n33d t0 g0 out51d3.</a:t>
            </a:r>
            <a:endParaRPr lang="uk-UA" b="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8758" y="3704391"/>
            <a:ext cx="38100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700" dirty="0">
                <a:solidFill>
                  <a:schemeClr val="tx2"/>
                </a:solidFill>
                <a:latin typeface="FontAwesome" pitchFamily="2" charset="0"/>
              </a:rPr>
              <a:t></a:t>
            </a:r>
            <a:endParaRPr lang="en-US" sz="28700" dirty="0">
              <a:solidFill>
                <a:schemeClr val="tx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167824" y="3750557"/>
            <a:ext cx="3154710" cy="441659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/>
            <a:r>
              <a:rPr lang="en-US" sz="28700" dirty="0">
                <a:solidFill>
                  <a:schemeClr val="tx2"/>
                </a:solidFill>
                <a:latin typeface="FontAwesome" pitchFamily="2" charset="0"/>
              </a:rPr>
              <a:t></a:t>
            </a:r>
            <a:endParaRPr lang="en-US" sz="287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5058" y="5074487"/>
            <a:ext cx="2057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accent6"/>
                </a:solidFill>
                <a:latin typeface="FontAwesome" pitchFamily="2" charset="0"/>
              </a:rPr>
              <a:t></a:t>
            </a:r>
            <a:endParaRPr lang="en-US" sz="1100" dirty="0">
              <a:solidFill>
                <a:schemeClr val="accent6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 rot="18968123">
            <a:off x="2324788" y="5673967"/>
            <a:ext cx="1142926" cy="128539"/>
          </a:xfrm>
          <a:prstGeom prst="rect">
            <a:avLst/>
          </a:prstGeom>
          <a:solidFill>
            <a:schemeClr val="bg1"/>
          </a:solidFill>
          <a:ln w="349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34" idx="1"/>
            <a:endCxn id="3" idx="3"/>
          </p:cNvCxnSpPr>
          <p:nvPr/>
        </p:nvCxnSpPr>
        <p:spPr>
          <a:xfrm flipH="1">
            <a:off x="4688758" y="5958854"/>
            <a:ext cx="2479066" cy="1"/>
          </a:xfrm>
          <a:prstGeom prst="line">
            <a:avLst/>
          </a:prstGeom>
          <a:ln w="38100">
            <a:solidFill>
              <a:schemeClr val="accent6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4688758" y="5935620"/>
            <a:ext cx="2151421" cy="11567"/>
          </a:xfrm>
          <a:prstGeom prst="line">
            <a:avLst/>
          </a:prstGeom>
          <a:ln w="38100">
            <a:solidFill>
              <a:schemeClr val="accent6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804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6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4" grpId="1"/>
    </p:bldLst>
  </p:timing>
</p:sld>
</file>

<file path=ppt/theme/theme1.xml><?xml version="1.0" encoding="utf-8"?>
<a:theme xmlns:a="http://schemas.openxmlformats.org/drawingml/2006/main" name="GENARAL LAYOUTS">
  <a:themeElements>
    <a:clrScheme name="SIMLICITY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1FBAD7"/>
      </a:accent1>
      <a:accent2>
        <a:srgbClr val="C0C0C8"/>
      </a:accent2>
      <a:accent3>
        <a:srgbClr val="1FBAD7"/>
      </a:accent3>
      <a:accent4>
        <a:srgbClr val="1FBAD7"/>
      </a:accent4>
      <a:accent5>
        <a:srgbClr val="1FBAD7"/>
      </a:accent5>
      <a:accent6>
        <a:srgbClr val="1FBAD7"/>
      </a:accent6>
      <a:hlink>
        <a:srgbClr val="178BA1"/>
      </a:hlink>
      <a:folHlink>
        <a:srgbClr val="74D8EB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AM SLIDES">
  <a:themeElements>
    <a:clrScheme name="SIMLICITY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1FBAD7"/>
      </a:accent1>
      <a:accent2>
        <a:srgbClr val="C0C0C8"/>
      </a:accent2>
      <a:accent3>
        <a:srgbClr val="1FBAD7"/>
      </a:accent3>
      <a:accent4>
        <a:srgbClr val="1FBAD7"/>
      </a:accent4>
      <a:accent5>
        <a:srgbClr val="1FBAD7"/>
      </a:accent5>
      <a:accent6>
        <a:srgbClr val="1FBAD7"/>
      </a:accent6>
      <a:hlink>
        <a:srgbClr val="178BA1"/>
      </a:hlink>
      <a:folHlink>
        <a:srgbClr val="74D8EB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LIDES WITH IMAGES">
  <a:themeElements>
    <a:clrScheme name="SIMLICITY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1FBAD7"/>
      </a:accent1>
      <a:accent2>
        <a:srgbClr val="C0C0C8"/>
      </a:accent2>
      <a:accent3>
        <a:srgbClr val="1FBAD7"/>
      </a:accent3>
      <a:accent4>
        <a:srgbClr val="1FBAD7"/>
      </a:accent4>
      <a:accent5>
        <a:srgbClr val="1FBAD7"/>
      </a:accent5>
      <a:accent6>
        <a:srgbClr val="1FBAD7"/>
      </a:accent6>
      <a:hlink>
        <a:srgbClr val="178BA1"/>
      </a:hlink>
      <a:folHlink>
        <a:srgbClr val="74D8EB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PORTFOLIO">
  <a:themeElements>
    <a:clrScheme name="SIMLICITY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1FBAD7"/>
      </a:accent1>
      <a:accent2>
        <a:srgbClr val="C0C0C8"/>
      </a:accent2>
      <a:accent3>
        <a:srgbClr val="1FBAD7"/>
      </a:accent3>
      <a:accent4>
        <a:srgbClr val="1FBAD7"/>
      </a:accent4>
      <a:accent5>
        <a:srgbClr val="1FBAD7"/>
      </a:accent5>
      <a:accent6>
        <a:srgbClr val="1FBAD7"/>
      </a:accent6>
      <a:hlink>
        <a:srgbClr val="178BA1"/>
      </a:hlink>
      <a:folHlink>
        <a:srgbClr val="74D8EB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9157</TotalTime>
  <Words>1378</Words>
  <Application>Microsoft Office PowerPoint</Application>
  <PresentationFormat>Custom</PresentationFormat>
  <Paragraphs>349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Arial</vt:lpstr>
      <vt:lpstr>Calibri</vt:lpstr>
      <vt:lpstr>Consolas</vt:lpstr>
      <vt:lpstr>FontAwesome</vt:lpstr>
      <vt:lpstr>Lato Semibold</vt:lpstr>
      <vt:lpstr>Roboto</vt:lpstr>
      <vt:lpstr>Roboto Condensed</vt:lpstr>
      <vt:lpstr>Segoe UI</vt:lpstr>
      <vt:lpstr>Wilderness Typeface</vt:lpstr>
      <vt:lpstr>GENARAL LAYOUTS</vt:lpstr>
      <vt:lpstr>TEAM SLIDES</vt:lpstr>
      <vt:lpstr>SLIDES WITH IMAGES</vt:lpstr>
      <vt:lpstr>PORTFOLIO</vt:lpstr>
      <vt:lpstr>PowerPoint Presentation</vt:lpstr>
      <vt:lpstr>Reach vs. Richness There are 10 kinds of people in the world.  Those that understand binary, and those that don’t.</vt:lpstr>
      <vt:lpstr>‘Web’ App Models Whoa… That’s some cool animation. </vt:lpstr>
      <vt:lpstr>Progressive Web Apps Oct 31 == Dec 25, so Halloween is Christmas.</vt:lpstr>
      <vt:lpstr>PowerPoint Presentation</vt:lpstr>
      <vt:lpstr>PowerPoint Presentation</vt:lpstr>
      <vt:lpstr>about our company</vt:lpstr>
      <vt:lpstr>Service Worker Overview 1f u c4n r34d th1s u r34lly n33d t0 g0 out51d3.</vt:lpstr>
      <vt:lpstr>Service Worker Overview 1f u c4n r34d th1s u r34lly n33d t0 g0 out51d3.</vt:lpstr>
      <vt:lpstr>Service Worker Overview 1f u c4n r34d th1s u r34lly n33d t0 g0 out51d3.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Install Banner Requirements A common programming solution is to use threads. But then, two ‘llyou hav erpoblesm.</vt:lpstr>
      <vt:lpstr>PowerPoint Presentation</vt:lpstr>
      <vt:lpstr>Web Push Overview 1f u c4n r34d th1s u r34lly n33d t0 g0 out51d3.</vt:lpstr>
      <vt:lpstr>Web Push Overview 1f u c4n r34d th1s u r34lly n33d t0 g0 out51d3.</vt:lpstr>
      <vt:lpstr>Web Push Overview 1f u c4n r34d th1s u r34lly n33d t0 g0 out51d3.</vt:lpstr>
      <vt:lpstr>PowerPoint Presentation</vt:lpstr>
      <vt:lpstr>PowerPoint Presentation</vt:lpstr>
      <vt:lpstr>Reach vs. Richness There are 10 kinds of people in the world.  Those that understand binary, and those that don’t.</vt:lpstr>
      <vt:lpstr>PowerPoint Presentation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Палотенце</dc:creator>
  <cp:lastModifiedBy>Nik Molnar</cp:lastModifiedBy>
  <cp:revision>1054</cp:revision>
  <dcterms:created xsi:type="dcterms:W3CDTF">2015-01-20T11:47:48Z</dcterms:created>
  <dcterms:modified xsi:type="dcterms:W3CDTF">2017-06-08T09:15:37Z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SetBy">
    <vt:lpwstr>nimolnar@microsoft.com</vt:lpwstr>
  </property>
  <property fmtid="{D5CDD505-2E9C-101B-9397-08002B2CF9AE}" pid="6" name="MSIP_Label_f42aa342-8706-4288-bd11-ebb85995028c_SetDate">
    <vt:lpwstr>2017-06-02T13:56:11.0936340-05:00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